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8" r:id="rId5"/>
    <p:sldId id="263" r:id="rId6"/>
    <p:sldId id="264" r:id="rId7"/>
    <p:sldId id="265" r:id="rId8"/>
    <p:sldId id="266" r:id="rId9"/>
    <p:sldId id="267" r:id="rId10"/>
    <p:sldId id="258" r:id="rId11"/>
    <p:sldId id="260"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A7D98EB-0978-4C31-A246-8542DB662433}" type="datetimeFigureOut">
              <a:rPr lang="en-US" smtClean="0"/>
              <a:pPr/>
              <a:t>5/28/2015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25C6BB-98E8-4608-90EF-5188C258BB6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D98EB-0978-4C31-A246-8542DB662433}" type="datetimeFigureOut">
              <a:rPr lang="en-US" smtClean="0"/>
              <a:pPr/>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5C6BB-98E8-4608-90EF-5188C258BB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925C6BB-98E8-4608-90EF-5188C258BB6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D98EB-0978-4C31-A246-8542DB662433}" type="datetimeFigureOut">
              <a:rPr lang="en-US" smtClean="0"/>
              <a:pPr/>
              <a:t>5/28/2015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A7D98EB-0978-4C31-A246-8542DB662433}" type="datetimeFigureOut">
              <a:rPr lang="en-US" smtClean="0"/>
              <a:pPr/>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925C6BB-98E8-4608-90EF-5188C258BB6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A7D98EB-0978-4C31-A246-8542DB662433}" type="datetimeFigureOut">
              <a:rPr lang="en-US" smtClean="0"/>
              <a:pPr/>
              <a:t>5/28/2015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25C6BB-98E8-4608-90EF-5188C258BB6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A7D98EB-0978-4C31-A246-8542DB662433}" type="datetimeFigureOut">
              <a:rPr lang="en-US" smtClean="0"/>
              <a:pPr/>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5C6BB-98E8-4608-90EF-5188C258BB6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A7D98EB-0978-4C31-A246-8542DB662433}" type="datetimeFigureOut">
              <a:rPr lang="en-US" smtClean="0"/>
              <a:pPr/>
              <a:t>5/28/2015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925C6BB-98E8-4608-90EF-5188C258BB6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7D98EB-0978-4C31-A246-8542DB662433}" type="datetimeFigureOut">
              <a:rPr lang="en-US" smtClean="0"/>
              <a:pPr/>
              <a:t>5/28/2015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925C6BB-98E8-4608-90EF-5188C258BB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A7D98EB-0978-4C31-A246-8542DB662433}" type="datetimeFigureOut">
              <a:rPr lang="en-US" smtClean="0"/>
              <a:pPr/>
              <a:t>5/28/2015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925C6BB-98E8-4608-90EF-5188C258BB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925C6BB-98E8-4608-90EF-5188C258BB6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A7D98EB-0978-4C31-A246-8542DB662433}" type="datetimeFigureOut">
              <a:rPr lang="en-US" smtClean="0"/>
              <a:pPr/>
              <a:t>5/28/2015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925C6BB-98E8-4608-90EF-5188C258BB6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A7D98EB-0978-4C31-A246-8542DB662433}" type="datetimeFigureOut">
              <a:rPr lang="en-US" smtClean="0"/>
              <a:pPr/>
              <a:t>5/28/2015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A7D98EB-0978-4C31-A246-8542DB662433}" type="datetimeFigureOut">
              <a:rPr lang="en-US" smtClean="0"/>
              <a:pPr/>
              <a:t>5/28/2015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925C6BB-98E8-4608-90EF-5188C258BB6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act.virginia.gov/wp-content/uploads/2015/01/Step-by-Step.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429000"/>
            <a:ext cx="6400800" cy="1752600"/>
          </a:xfrm>
        </p:spPr>
        <p:txBody>
          <a:bodyPr/>
          <a:lstStyle/>
          <a:p>
            <a:r>
              <a:rPr lang="en-US" dirty="0" smtClean="0"/>
              <a:t>Family and Children’s Trust Fund (FACT)</a:t>
            </a:r>
            <a:endParaRPr lang="en-US" dirty="0" smtClean="0"/>
          </a:p>
          <a:p>
            <a:r>
              <a:rPr lang="en-US" dirty="0" smtClean="0"/>
              <a:t>Research and Data</a:t>
            </a:r>
          </a:p>
          <a:p>
            <a:r>
              <a:rPr lang="en-US" dirty="0" smtClean="0"/>
              <a:t>Materials </a:t>
            </a:r>
          </a:p>
          <a:p>
            <a:endParaRPr lang="en-US" dirty="0"/>
          </a:p>
        </p:txBody>
      </p:sp>
      <p:pic>
        <p:nvPicPr>
          <p:cNvPr id="1026" name="Picture 2" descr="C:\Users\utp95322\Documents\Adobe InDesign-AmberFiles\FACT_IV_Folder\Links\Family Children Trust LOGO.tif"/>
          <p:cNvPicPr>
            <a:picLocks noChangeAspect="1" noChangeArrowheads="1"/>
          </p:cNvPicPr>
          <p:nvPr/>
        </p:nvPicPr>
        <p:blipFill>
          <a:blip r:embed="rId2" cstate="print"/>
          <a:srcRect/>
          <a:stretch>
            <a:fillRect/>
          </a:stretch>
        </p:blipFill>
        <p:spPr bwMode="auto">
          <a:xfrm>
            <a:off x="304800" y="228600"/>
            <a:ext cx="2209801" cy="2971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Briefs</a:t>
            </a:r>
            <a:endParaRPr lang="en-US" dirty="0"/>
          </a:p>
        </p:txBody>
      </p:sp>
      <p:sp>
        <p:nvSpPr>
          <p:cNvPr id="3" name="Content Placeholder 2"/>
          <p:cNvSpPr>
            <a:spLocks noGrp="1"/>
          </p:cNvSpPr>
          <p:nvPr>
            <p:ph sz="quarter" idx="1"/>
          </p:nvPr>
        </p:nvSpPr>
        <p:spPr/>
        <p:txBody>
          <a:bodyPr>
            <a:normAutofit/>
          </a:bodyPr>
          <a:lstStyle/>
          <a:p>
            <a:r>
              <a:rPr lang="en-US" sz="2400" dirty="0" smtClean="0"/>
              <a:t>FACT issue briefs explore one or more of the 21 indicators in Violence at Home: The FACT Report. </a:t>
            </a:r>
          </a:p>
          <a:p>
            <a:r>
              <a:rPr lang="en-US" sz="2400" dirty="0" smtClean="0"/>
              <a:t>These issue briefs combine national research with Virginia-specific data in an effort to increase understanding about various aspects of family violence across the lifespan. </a:t>
            </a:r>
          </a:p>
          <a:p>
            <a:r>
              <a:rPr lang="en-US" sz="2400" dirty="0" smtClean="0"/>
              <a:t>The research is intended to highlight models and strategies that are proven to be effective in preventing and treating family violence and provide tools for local </a:t>
            </a:r>
            <a:endParaRPr lang="en-US" sz="2400" dirty="0" smtClean="0"/>
          </a:p>
          <a:p>
            <a:pPr lvl="1">
              <a:buNone/>
            </a:pPr>
            <a:r>
              <a:rPr lang="en-US" sz="2400" dirty="0" smtClean="0"/>
              <a:t>communities </a:t>
            </a:r>
            <a:r>
              <a:rPr lang="en-US" sz="2400" dirty="0" smtClean="0"/>
              <a:t>to improve the provision of services.</a:t>
            </a:r>
            <a:endParaRPr lang="en-US" sz="2400" dirty="0"/>
          </a:p>
        </p:txBody>
      </p:sp>
      <p:pic>
        <p:nvPicPr>
          <p:cNvPr id="4" name="Picture 3" descr="FACT-V-Issue-Brief_thumb.jpg"/>
          <p:cNvPicPr>
            <a:picLocks noChangeAspect="1"/>
          </p:cNvPicPr>
          <p:nvPr/>
        </p:nvPicPr>
        <p:blipFill>
          <a:blip r:embed="rId2" cstate="print"/>
          <a:stretch>
            <a:fillRect/>
          </a:stretch>
        </p:blipFill>
        <p:spPr>
          <a:xfrm>
            <a:off x="7391400" y="4343400"/>
            <a:ext cx="1524000" cy="192100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 Blog</a:t>
            </a:r>
            <a:endParaRPr lang="en-US" dirty="0"/>
          </a:p>
        </p:txBody>
      </p:sp>
      <p:pic>
        <p:nvPicPr>
          <p:cNvPr id="4" name="Content Placeholder 3" descr="FACT-blog_logo.jpg"/>
          <p:cNvPicPr>
            <a:picLocks noGrp="1" noChangeAspect="1"/>
          </p:cNvPicPr>
          <p:nvPr>
            <p:ph sz="quarter" idx="1"/>
          </p:nvPr>
        </p:nvPicPr>
        <p:blipFill>
          <a:blip r:embed="rId2" cstate="print"/>
          <a:stretch>
            <a:fillRect/>
          </a:stretch>
        </p:blipFill>
        <p:spPr>
          <a:xfrm>
            <a:off x="6400800" y="4013378"/>
            <a:ext cx="2519073" cy="2238196"/>
          </a:xfrm>
        </p:spPr>
      </p:pic>
      <p:sp>
        <p:nvSpPr>
          <p:cNvPr id="6" name="Content Placeholder 2"/>
          <p:cNvSpPr txBox="1">
            <a:spLocks/>
          </p:cNvSpPr>
          <p:nvPr/>
        </p:nvSpPr>
        <p:spPr>
          <a:xfrm>
            <a:off x="301752" y="1527048"/>
            <a:ext cx="8503920" cy="457200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Highlights the latest news, research and events related to family violence in Virginia.</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Provides the opportunity</a:t>
            </a:r>
            <a:r>
              <a:rPr kumimoji="0" lang="en-US" sz="2400" b="0" i="0" u="none" strike="noStrike" kern="1200" cap="none" spc="0" normalizeH="0" noProof="0" dirty="0" smtClean="0">
                <a:ln>
                  <a:noFill/>
                </a:ln>
                <a:solidFill>
                  <a:schemeClr val="tx1"/>
                </a:solidFill>
                <a:effectLst/>
                <a:uLnTx/>
                <a:uFillTx/>
                <a:latin typeface="+mn-lt"/>
                <a:ea typeface="+mn-ea"/>
                <a:cs typeface="+mn-cs"/>
              </a:rPr>
              <a:t> to disseminate </a:t>
            </a:r>
            <a:r>
              <a:rPr lang="en-US" sz="2400" dirty="0" smtClean="0"/>
              <a:t>emerging information to the field.</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Violence Data Sources</a:t>
            </a:r>
            <a:endParaRPr lang="en-US" dirty="0"/>
          </a:p>
        </p:txBody>
      </p:sp>
      <p:pic>
        <p:nvPicPr>
          <p:cNvPr id="1026" name="Picture 2"/>
          <p:cNvPicPr>
            <a:picLocks noGrp="1" noChangeAspect="1" noChangeArrowheads="1"/>
          </p:cNvPicPr>
          <p:nvPr>
            <p:ph sz="quarter" idx="1"/>
          </p:nvPr>
        </p:nvPicPr>
        <p:blipFill>
          <a:blip r:embed="rId2" cstate="print"/>
          <a:stretch>
            <a:fillRect/>
          </a:stretch>
        </p:blipFill>
        <p:spPr bwMode="auto">
          <a:xfrm>
            <a:off x="3352800" y="1676400"/>
            <a:ext cx="5568582" cy="4419600"/>
          </a:xfrm>
          <a:prstGeom prst="rect">
            <a:avLst/>
          </a:prstGeom>
          <a:noFill/>
          <a:ln w="9525">
            <a:noFill/>
            <a:miter lim="800000"/>
            <a:headEnd/>
            <a:tailEnd/>
          </a:ln>
        </p:spPr>
      </p:pic>
      <p:sp>
        <p:nvSpPr>
          <p:cNvPr id="10" name="Content Placeholder 2"/>
          <p:cNvSpPr txBox="1">
            <a:spLocks/>
          </p:cNvSpPr>
          <p:nvPr/>
        </p:nvSpPr>
        <p:spPr>
          <a:xfrm>
            <a:off x="301752" y="1527048"/>
            <a:ext cx="3051048" cy="4797552"/>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 collection of data and research sources about family violence, organized by content area.</a:t>
            </a:r>
            <a:r>
              <a:rPr kumimoji="0" lang="en-US" sz="2400" b="0" i="0" u="none" strike="noStrike" kern="1200" cap="none" spc="0" normalizeH="0" noProof="0" dirty="0" smtClean="0">
                <a:ln>
                  <a:noFill/>
                </a:ln>
                <a:solidFill>
                  <a:schemeClr val="tx1"/>
                </a:solidFill>
                <a:effectLst/>
                <a:uLnTx/>
                <a:uFillTx/>
                <a:latin typeface="+mn-lt"/>
                <a:ea typeface="+mn-ea"/>
                <a:cs typeface="+mn-cs"/>
              </a:rPr>
              <a:t> </a:t>
            </a:r>
          </a:p>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lang="en-US" sz="2400" baseline="0" dirty="0" smtClean="0"/>
              <a:t>Rounds</a:t>
            </a:r>
            <a:r>
              <a:rPr lang="en-US" sz="2400" dirty="0" smtClean="0"/>
              <a:t> out the indicator data found in the Family Violence Indicator Local Data Tool.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FACT Report</a:t>
            </a:r>
            <a:endParaRPr lang="en-US" dirty="0"/>
          </a:p>
        </p:txBody>
      </p:sp>
      <p:sp>
        <p:nvSpPr>
          <p:cNvPr id="3" name="Content Placeholder 2"/>
          <p:cNvSpPr>
            <a:spLocks noGrp="1"/>
          </p:cNvSpPr>
          <p:nvPr>
            <p:ph sz="quarter" idx="1"/>
          </p:nvPr>
        </p:nvSpPr>
        <p:spPr>
          <a:xfrm>
            <a:off x="301752" y="1527048"/>
            <a:ext cx="8503920" cy="4721352"/>
          </a:xfrm>
        </p:spPr>
        <p:txBody>
          <a:bodyPr wrap="square">
            <a:normAutofit lnSpcReduction="10000"/>
          </a:bodyPr>
          <a:lstStyle/>
          <a:p>
            <a:r>
              <a:rPr lang="en-US" sz="2400" dirty="0" smtClean="0"/>
              <a:t>The FACT Report was first published in 2010</a:t>
            </a:r>
          </a:p>
          <a:p>
            <a:r>
              <a:rPr lang="en-US" sz="2400" dirty="0" smtClean="0"/>
              <a:t>Created to:</a:t>
            </a:r>
          </a:p>
          <a:p>
            <a:pPr lvl="1"/>
            <a:r>
              <a:rPr lang="en-US" dirty="0" smtClean="0"/>
              <a:t>establish a single location for data, in a usable and easy to understand format</a:t>
            </a:r>
          </a:p>
          <a:p>
            <a:pPr lvl="1"/>
            <a:r>
              <a:rPr lang="en-US" dirty="0" smtClean="0"/>
              <a:t>provide data to be used by policymakers to shape policy and resource decisions</a:t>
            </a:r>
          </a:p>
          <a:p>
            <a:pPr lvl="1"/>
            <a:r>
              <a:rPr lang="en-US" dirty="0" smtClean="0"/>
              <a:t>raise awareness about the need for more standardized data surrounding family violence across the lifespan</a:t>
            </a:r>
          </a:p>
          <a:p>
            <a:r>
              <a:rPr lang="en-US" sz="2400" dirty="0" smtClean="0"/>
              <a:t>In 2014, the report evolved from a </a:t>
            </a:r>
            <a:endParaRPr lang="en-US" sz="2400" dirty="0" smtClean="0"/>
          </a:p>
          <a:p>
            <a:pPr lvl="1">
              <a:buNone/>
            </a:pPr>
            <a:r>
              <a:rPr lang="en-US" sz="2400" dirty="0" smtClean="0"/>
              <a:t>published </a:t>
            </a:r>
            <a:r>
              <a:rPr lang="en-US" sz="2400" dirty="0" smtClean="0"/>
              <a:t>source of data to an online source </a:t>
            </a:r>
            <a:endParaRPr lang="en-US" sz="2400" dirty="0" smtClean="0"/>
          </a:p>
          <a:p>
            <a:pPr lvl="1">
              <a:buNone/>
            </a:pPr>
            <a:r>
              <a:rPr lang="en-US" sz="2400" dirty="0" smtClean="0"/>
              <a:t>of data. The </a:t>
            </a:r>
            <a:r>
              <a:rPr lang="en-US" sz="2400" dirty="0" smtClean="0"/>
              <a:t>data is available in the Family </a:t>
            </a:r>
            <a:endParaRPr lang="en-US" sz="2400" dirty="0" smtClean="0"/>
          </a:p>
          <a:p>
            <a:pPr lvl="1">
              <a:buNone/>
            </a:pPr>
            <a:r>
              <a:rPr lang="en-US" sz="2400" dirty="0" smtClean="0"/>
              <a:t>Violence </a:t>
            </a:r>
            <a:r>
              <a:rPr lang="en-US" sz="2400" dirty="0" smtClean="0"/>
              <a:t>Indicator Local Data Tool. </a:t>
            </a:r>
            <a:endParaRPr lang="en-US" sz="2400" dirty="0"/>
          </a:p>
        </p:txBody>
      </p:sp>
      <p:pic>
        <p:nvPicPr>
          <p:cNvPr id="5" name="Picture 4" descr="FACT_V_thumb.jpg"/>
          <p:cNvPicPr>
            <a:picLocks noChangeAspect="1"/>
          </p:cNvPicPr>
          <p:nvPr/>
        </p:nvPicPr>
        <p:blipFill>
          <a:blip r:embed="rId2" cstate="print"/>
          <a:stretch>
            <a:fillRect/>
          </a:stretch>
        </p:blipFill>
        <p:spPr>
          <a:xfrm>
            <a:off x="7086600" y="4038600"/>
            <a:ext cx="1666875" cy="214312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Violence Indicator Local Data Tool</a:t>
            </a:r>
            <a:endParaRPr lang="en-US" dirty="0"/>
          </a:p>
        </p:txBody>
      </p:sp>
      <p:sp>
        <p:nvSpPr>
          <p:cNvPr id="3" name="Content Placeholder 2"/>
          <p:cNvSpPr>
            <a:spLocks noGrp="1"/>
          </p:cNvSpPr>
          <p:nvPr>
            <p:ph sz="quarter" idx="1"/>
          </p:nvPr>
        </p:nvSpPr>
        <p:spPr/>
        <p:txBody>
          <a:bodyPr>
            <a:normAutofit fontScale="92500"/>
          </a:bodyPr>
          <a:lstStyle/>
          <a:p>
            <a:pPr>
              <a:lnSpc>
                <a:spcPct val="110000"/>
              </a:lnSpc>
              <a:spcBef>
                <a:spcPts val="648"/>
              </a:spcBef>
            </a:pPr>
            <a:r>
              <a:rPr lang="en-US" sz="3100" dirty="0" smtClean="0"/>
              <a:t>Using the Family Violence Indicator Local Data Tool, you can build custom, downloadable reports for indicators of family violence, including:</a:t>
            </a:r>
          </a:p>
          <a:p>
            <a:pPr lvl="1">
              <a:lnSpc>
                <a:spcPct val="110000"/>
              </a:lnSpc>
              <a:spcBef>
                <a:spcPts val="648"/>
              </a:spcBef>
            </a:pPr>
            <a:r>
              <a:rPr lang="en-US" sz="2900" dirty="0" smtClean="0"/>
              <a:t>Line graphs showing trend data for selected localities;</a:t>
            </a:r>
          </a:p>
          <a:p>
            <a:pPr lvl="1">
              <a:lnSpc>
                <a:spcPct val="110000"/>
              </a:lnSpc>
              <a:spcBef>
                <a:spcPts val="648"/>
              </a:spcBef>
            </a:pPr>
            <a:r>
              <a:rPr lang="en-US" sz="2900" dirty="0" smtClean="0"/>
              <a:t>Custom data tables sorted and color coded by rate;</a:t>
            </a:r>
          </a:p>
          <a:p>
            <a:pPr lvl="1">
              <a:lnSpc>
                <a:spcPct val="110000"/>
              </a:lnSpc>
              <a:spcBef>
                <a:spcPts val="648"/>
              </a:spcBef>
            </a:pPr>
            <a:r>
              <a:rPr lang="en-US" sz="2900" dirty="0" smtClean="0"/>
              <a:t>Shaded maps for the year selected with the ability to view data geographically</a:t>
            </a:r>
            <a:r>
              <a:rPr lang="en-US" sz="2900"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68426" y="2743201"/>
            <a:ext cx="6480174" cy="762000"/>
          </a:xfrm>
        </p:spPr>
        <p:txBody>
          <a:bodyPr/>
          <a:lstStyle/>
          <a:p>
            <a:r>
              <a:rPr lang="en-US" dirty="0" smtClean="0"/>
              <a:t>How to generate an online </a:t>
            </a:r>
            <a:r>
              <a:rPr lang="en-US" dirty="0" smtClean="0"/>
              <a:t>report</a:t>
            </a:r>
            <a:endParaRPr lang="en-US" dirty="0"/>
          </a:p>
        </p:txBody>
      </p:sp>
      <p:sp>
        <p:nvSpPr>
          <p:cNvPr id="4" name="Title 3"/>
          <p:cNvSpPr>
            <a:spLocks noGrp="1"/>
          </p:cNvSpPr>
          <p:nvPr>
            <p:ph type="title"/>
          </p:nvPr>
        </p:nvSpPr>
        <p:spPr/>
        <p:txBody>
          <a:bodyPr/>
          <a:lstStyle/>
          <a:p>
            <a:r>
              <a:rPr lang="en-US" dirty="0" smtClean="0"/>
              <a:t>Family Violence Indicator Local Data Tool</a:t>
            </a:r>
            <a:endParaRPr lang="en-US" dirty="0"/>
          </a:p>
        </p:txBody>
      </p:sp>
      <p:sp>
        <p:nvSpPr>
          <p:cNvPr id="7" name="TextBox 6"/>
          <p:cNvSpPr txBox="1"/>
          <p:nvPr/>
        </p:nvSpPr>
        <p:spPr>
          <a:xfrm>
            <a:off x="228600" y="3352800"/>
            <a:ext cx="8534400" cy="2031325"/>
          </a:xfrm>
          <a:prstGeom prst="rect">
            <a:avLst/>
          </a:prstGeom>
          <a:noFill/>
        </p:spPr>
        <p:txBody>
          <a:bodyPr wrap="square" rtlCol="0">
            <a:spAutoFit/>
          </a:bodyPr>
          <a:lstStyle/>
          <a:p>
            <a:r>
              <a:rPr lang="en-US" dirty="0" smtClean="0"/>
              <a:t>Step-by-step instructions are provided online at: </a:t>
            </a:r>
            <a:r>
              <a:rPr lang="en-US" dirty="0" smtClean="0">
                <a:hlinkClick r:id="rId2"/>
              </a:rPr>
              <a:t>http://www.fact.virginia.gov/wp-content/uploads/2015/01/Step-by-Step.pdf</a:t>
            </a:r>
            <a:r>
              <a:rPr lang="en-US" dirty="0" smtClean="0"/>
              <a:t>. </a:t>
            </a:r>
            <a:endParaRPr lang="en-US" dirty="0" smtClean="0"/>
          </a:p>
          <a:p>
            <a:endParaRPr lang="en-US" dirty="0" smtClean="0"/>
          </a:p>
          <a:p>
            <a:r>
              <a:rPr lang="en-US" dirty="0" smtClean="0"/>
              <a:t>These </a:t>
            </a:r>
            <a:r>
              <a:rPr lang="en-US" dirty="0" smtClean="0"/>
              <a:t>visual instructions will explain some key features of this tool including the dropdown filters, sorting options, export options and how to maximize the utility of the map and line graph features.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400" y="990600"/>
            <a:ext cx="1828800" cy="5257800"/>
          </a:xfrm>
        </p:spPr>
        <p:txBody>
          <a:bodyPr>
            <a:normAutofit fontScale="92500" lnSpcReduction="20000"/>
          </a:bodyPr>
          <a:lstStyle/>
          <a:p>
            <a:pPr>
              <a:buClr>
                <a:schemeClr val="bg1"/>
              </a:buClr>
              <a:buFont typeface="Arial" pitchFamily="34" charset="0"/>
              <a:buChar char="•"/>
            </a:pPr>
            <a:r>
              <a:rPr lang="en-US" dirty="0" smtClean="0"/>
              <a:t> Each </a:t>
            </a:r>
            <a:r>
              <a:rPr lang="en-US" dirty="0" smtClean="0"/>
              <a:t>indicator page follows the same basic format - title followed by indicator description. </a:t>
            </a:r>
            <a:endParaRPr lang="en-US" dirty="0" smtClean="0"/>
          </a:p>
          <a:p>
            <a:pPr>
              <a:buClr>
                <a:schemeClr val="bg1"/>
              </a:buClr>
              <a:buFont typeface="Arial" pitchFamily="34" charset="0"/>
              <a:buChar char="•"/>
            </a:pPr>
            <a:r>
              <a:rPr lang="en-US" dirty="0" smtClean="0"/>
              <a:t> Tables </a:t>
            </a:r>
            <a:r>
              <a:rPr lang="en-US" dirty="0" smtClean="0"/>
              <a:t>and graphs are located below each indicator description. </a:t>
            </a:r>
            <a:endParaRPr lang="en-US" dirty="0" smtClean="0"/>
          </a:p>
          <a:p>
            <a:pPr>
              <a:buClr>
                <a:schemeClr val="bg1"/>
              </a:buClr>
              <a:buFont typeface="Arial" pitchFamily="34" charset="0"/>
              <a:buChar char="•"/>
            </a:pPr>
            <a:r>
              <a:rPr lang="en-US" dirty="0" smtClean="0"/>
              <a:t> </a:t>
            </a:r>
            <a:r>
              <a:rPr lang="en-US" dirty="0" smtClean="0"/>
              <a:t>Most </a:t>
            </a:r>
            <a:r>
              <a:rPr lang="en-US" dirty="0" smtClean="0"/>
              <a:t>indicators have a line graph, data table and shaded map. A few indicators are reported by rolling year and will not be displayed with a line graph. </a:t>
            </a:r>
            <a:endParaRPr lang="en-US" dirty="0" smtClean="0"/>
          </a:p>
          <a:p>
            <a:pPr>
              <a:buClr>
                <a:schemeClr val="bg1"/>
              </a:buClr>
              <a:buFont typeface="Arial" pitchFamily="34" charset="0"/>
              <a:buChar char="•"/>
            </a:pPr>
            <a:r>
              <a:rPr lang="en-US" dirty="0" smtClean="0"/>
              <a:t> </a:t>
            </a:r>
            <a:r>
              <a:rPr lang="en-US" dirty="0" smtClean="0"/>
              <a:t>Located </a:t>
            </a:r>
            <a:r>
              <a:rPr lang="en-US" dirty="0" smtClean="0"/>
              <a:t>below the data are the source information and any pertinent notes. </a:t>
            </a:r>
          </a:p>
          <a:p>
            <a:endParaRPr lang="en-US" dirty="0"/>
          </a:p>
        </p:txBody>
      </p:sp>
      <p:pic>
        <p:nvPicPr>
          <p:cNvPr id="7" name="Picture Placeholder 6"/>
          <p:cNvPicPr>
            <a:picLocks noGrp="1"/>
          </p:cNvPicPr>
          <p:nvPr>
            <p:ph type="pic" idx="1"/>
          </p:nvPr>
        </p:nvPicPr>
        <p:blipFill>
          <a:blip r:embed="rId2" cstate="print"/>
          <a:srcRect t="11886" b="11886"/>
          <a:stretch>
            <a:fillRect/>
          </a:stretch>
        </p:blipFill>
        <p:spPr bwMode="auto">
          <a:xfrm>
            <a:off x="3008312" y="593725"/>
            <a:ext cx="5867400" cy="5715000"/>
          </a:xfrm>
          <a:prstGeom prst="rect">
            <a:avLst/>
          </a:prstGeom>
          <a:noFill/>
          <a:ln w="9525">
            <a:noFill/>
            <a:miter lim="800000"/>
            <a:headEnd/>
            <a:tailEnd/>
          </a:ln>
        </p:spPr>
      </p:pic>
      <p:sp>
        <p:nvSpPr>
          <p:cNvPr id="2050" name="AutoShape 2"/>
          <p:cNvSpPr>
            <a:spLocks noChangeArrowheads="1"/>
          </p:cNvSpPr>
          <p:nvPr/>
        </p:nvSpPr>
        <p:spPr bwMode="auto">
          <a:xfrm rot="1573704">
            <a:off x="2714625" y="542925"/>
            <a:ext cx="373063" cy="104775"/>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1" name="AutoShape 3"/>
          <p:cNvSpPr>
            <a:spLocks noChangeArrowheads="1"/>
          </p:cNvSpPr>
          <p:nvPr/>
        </p:nvSpPr>
        <p:spPr bwMode="auto">
          <a:xfrm rot="1573704">
            <a:off x="2747145" y="1905843"/>
            <a:ext cx="373063" cy="104775"/>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2" name="AutoShape 4"/>
          <p:cNvSpPr>
            <a:spLocks noChangeArrowheads="1"/>
          </p:cNvSpPr>
          <p:nvPr/>
        </p:nvSpPr>
        <p:spPr bwMode="auto">
          <a:xfrm rot="1573704">
            <a:off x="2747147" y="3277444"/>
            <a:ext cx="373063" cy="104775"/>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3" name="AutoShape 5"/>
          <p:cNvSpPr>
            <a:spLocks noChangeArrowheads="1"/>
          </p:cNvSpPr>
          <p:nvPr/>
        </p:nvSpPr>
        <p:spPr bwMode="auto">
          <a:xfrm rot="8851504">
            <a:off x="7008812" y="971550"/>
            <a:ext cx="373063" cy="104775"/>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4" name="AutoShape 6"/>
          <p:cNvSpPr>
            <a:spLocks noChangeArrowheads="1"/>
          </p:cNvSpPr>
          <p:nvPr/>
        </p:nvSpPr>
        <p:spPr bwMode="auto">
          <a:xfrm rot="9151113">
            <a:off x="7016750" y="3371850"/>
            <a:ext cx="374650" cy="104775"/>
          </a:xfrm>
          <a:prstGeom prst="rightArrow">
            <a:avLst>
              <a:gd name="adj1" fmla="val 50000"/>
              <a:gd name="adj2" fmla="val 89394"/>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5" name="AutoShape 7"/>
          <p:cNvSpPr>
            <a:spLocks noChangeArrowheads="1"/>
          </p:cNvSpPr>
          <p:nvPr/>
        </p:nvSpPr>
        <p:spPr bwMode="auto">
          <a:xfrm rot="10057525">
            <a:off x="6941093" y="4915557"/>
            <a:ext cx="373063" cy="104775"/>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56" name="Text Box 8"/>
          <p:cNvSpPr txBox="1">
            <a:spLocks noChangeArrowheads="1"/>
          </p:cNvSpPr>
          <p:nvPr/>
        </p:nvSpPr>
        <p:spPr bwMode="auto">
          <a:xfrm>
            <a:off x="2286000" y="381000"/>
            <a:ext cx="4953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Title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Text Box 9"/>
          <p:cNvSpPr txBox="1">
            <a:spLocks noChangeArrowheads="1"/>
          </p:cNvSpPr>
          <p:nvPr/>
        </p:nvSpPr>
        <p:spPr bwMode="auto">
          <a:xfrm>
            <a:off x="7391400" y="762000"/>
            <a:ext cx="854075" cy="260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Description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Text Box 10"/>
          <p:cNvSpPr txBox="1">
            <a:spLocks noChangeArrowheads="1"/>
          </p:cNvSpPr>
          <p:nvPr/>
        </p:nvSpPr>
        <p:spPr bwMode="auto">
          <a:xfrm>
            <a:off x="7391400" y="3200400"/>
            <a:ext cx="941387"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Shaded Map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Text Box 11"/>
          <p:cNvSpPr txBox="1">
            <a:spLocks noChangeArrowheads="1"/>
          </p:cNvSpPr>
          <p:nvPr/>
        </p:nvSpPr>
        <p:spPr bwMode="auto">
          <a:xfrm>
            <a:off x="1981200" y="3124200"/>
            <a:ext cx="801687" cy="247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Data Table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Text Box 12"/>
          <p:cNvSpPr txBox="1">
            <a:spLocks noChangeArrowheads="1"/>
          </p:cNvSpPr>
          <p:nvPr/>
        </p:nvSpPr>
        <p:spPr bwMode="auto">
          <a:xfrm>
            <a:off x="1905000" y="1752600"/>
            <a:ext cx="857250"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Line Graph</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7315200" y="4800600"/>
            <a:ext cx="10922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Source &amp; Notes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p:cNvPicPr>
          <p:nvPr>
            <p:ph type="pic"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l="2046" r="2046"/>
          <a:stretch>
            <a:fillRect/>
          </a:stretch>
        </p:blipFill>
        <p:spPr bwMode="auto">
          <a:xfrm>
            <a:off x="2895601" y="609600"/>
            <a:ext cx="5867400" cy="5715000"/>
          </a:xfrm>
          <a:prstGeom prst="rect">
            <a:avLst/>
          </a:prstGeom>
          <a:noFill/>
          <a:ln>
            <a:noFill/>
          </a:ln>
        </p:spPr>
      </p:pic>
      <p:sp>
        <p:nvSpPr>
          <p:cNvPr id="3074" name="AutoShape 2"/>
          <p:cNvSpPr>
            <a:spLocks noChangeArrowheads="1"/>
          </p:cNvSpPr>
          <p:nvPr/>
        </p:nvSpPr>
        <p:spPr bwMode="auto">
          <a:xfrm rot="8658960">
            <a:off x="7729722" y="2740721"/>
            <a:ext cx="346680" cy="114323"/>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75" name="Text Box 3"/>
          <p:cNvSpPr txBox="1">
            <a:spLocks noChangeArrowheads="1"/>
          </p:cNvSpPr>
          <p:nvPr/>
        </p:nvSpPr>
        <p:spPr bwMode="auto">
          <a:xfrm>
            <a:off x="8001000" y="1981200"/>
            <a:ext cx="990600" cy="2743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County dropdown box: one or more counties can be selected by checking the box to the left. This feature works best if only a few counties are selected - ideally no more than 7.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7" name="Text Box 5"/>
          <p:cNvSpPr txBox="1">
            <a:spLocks noChangeArrowheads="1"/>
          </p:cNvSpPr>
          <p:nvPr/>
        </p:nvSpPr>
        <p:spPr bwMode="auto">
          <a:xfrm>
            <a:off x="1447800" y="3429000"/>
            <a:ext cx="1295399" cy="16001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US" sz="1100" dirty="0">
                <a:latin typeface="Calibri" pitchFamily="34" charset="0"/>
              </a:rPr>
              <a:t>This line graph also includes the state rate for comparison. If you mouse over a data point on the graph, the rate for that county in that year will be displayed.</a:t>
            </a:r>
          </a:p>
        </p:txBody>
      </p:sp>
      <p:sp>
        <p:nvSpPr>
          <p:cNvPr id="10" name="AutoShape 2"/>
          <p:cNvSpPr>
            <a:spLocks noGrp="1" noChangeArrowheads="1"/>
          </p:cNvSpPr>
          <p:nvPr>
            <p:ph type="body" sz="half" idx="2"/>
          </p:nvPr>
        </p:nvSpPr>
        <p:spPr bwMode="auto">
          <a:xfrm rot="21257965">
            <a:off x="2749074" y="3310284"/>
            <a:ext cx="685800" cy="152400"/>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fontScale="25000" lnSpcReduction="20000"/>
          </a:bodyPr>
          <a:lstStyle/>
          <a:p>
            <a:endParaRPr lang="en-US" dirty="0"/>
          </a:p>
        </p:txBody>
      </p:sp>
      <p:sp>
        <p:nvSpPr>
          <p:cNvPr id="3079" name="Rectangle 7"/>
          <p:cNvSpPr>
            <a:spLocks noChangeArrowheads="1"/>
          </p:cNvSpPr>
          <p:nvPr/>
        </p:nvSpPr>
        <p:spPr bwMode="auto">
          <a:xfrm>
            <a:off x="228600" y="1263260"/>
            <a:ext cx="2514600" cy="12464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buFont typeface="Arial" pitchFamily="34" charset="0"/>
              <a:buChar char="•"/>
            </a:pPr>
            <a:r>
              <a:rPr lang="en-US" sz="1500" dirty="0" smtClean="0">
                <a:solidFill>
                  <a:schemeClr val="bg1"/>
                </a:solidFill>
              </a:rPr>
              <a:t> Each </a:t>
            </a:r>
            <a:r>
              <a:rPr lang="en-US" sz="1500" dirty="0">
                <a:solidFill>
                  <a:schemeClr val="bg1"/>
                </a:solidFill>
              </a:rPr>
              <a:t>line graph has two dropdown filters on the right side. </a:t>
            </a:r>
            <a:r>
              <a:rPr lang="en-US" sz="1500" dirty="0" smtClean="0">
                <a:solidFill>
                  <a:schemeClr val="bg1"/>
                </a:solidFill>
              </a:rPr>
              <a:t>One </a:t>
            </a:r>
            <a:r>
              <a:rPr lang="en-US" sz="1500" dirty="0">
                <a:solidFill>
                  <a:schemeClr val="bg1"/>
                </a:solidFill>
              </a:rPr>
              <a:t>filter is for the county and the other is for the year.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990600"/>
            <a:ext cx="2438400" cy="5257800"/>
          </a:xfrm>
        </p:spPr>
        <p:txBody>
          <a:bodyPr/>
          <a:lstStyle/>
          <a:p>
            <a:pPr>
              <a:buClr>
                <a:schemeClr val="bg1"/>
              </a:buClr>
              <a:buFont typeface="Arial" pitchFamily="34" charset="0"/>
              <a:buChar char="•"/>
            </a:pPr>
            <a:r>
              <a:rPr lang="en-US" dirty="0" smtClean="0"/>
              <a:t> The </a:t>
            </a:r>
            <a:r>
              <a:rPr lang="en-US" dirty="0" smtClean="0"/>
              <a:t>map is most accurate when showing one year’s worth of data at a time and will only allow the user to select one at a time.  </a:t>
            </a:r>
            <a:endParaRPr lang="en-US" dirty="0" smtClean="0"/>
          </a:p>
          <a:p>
            <a:pPr>
              <a:buClr>
                <a:schemeClr val="bg1"/>
              </a:buClr>
              <a:buFont typeface="Arial" pitchFamily="34" charset="0"/>
              <a:buChar char="•"/>
            </a:pPr>
            <a:r>
              <a:rPr lang="en-US" dirty="0" smtClean="0"/>
              <a:t> </a:t>
            </a:r>
            <a:r>
              <a:rPr lang="en-US" dirty="0" smtClean="0"/>
              <a:t>Changing </a:t>
            </a:r>
            <a:r>
              <a:rPr lang="en-US" dirty="0" smtClean="0"/>
              <a:t>the year will update the data and shading of the graph. </a:t>
            </a:r>
          </a:p>
          <a:p>
            <a:endParaRPr lang="en-US" dirty="0"/>
          </a:p>
        </p:txBody>
      </p:sp>
      <p:pic>
        <p:nvPicPr>
          <p:cNvPr id="5" name="Picture Placeholder 4"/>
          <p:cNvPicPr>
            <a:picLocks noGrp="1"/>
          </p:cNvPicPr>
          <p:nvPr>
            <p:ph type="pic"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t="3945" b="3945"/>
          <a:stretch>
            <a:fillRect/>
          </a:stretch>
        </p:blipFill>
        <p:spPr bwMode="auto">
          <a:xfrm>
            <a:off x="3000375" y="609600"/>
            <a:ext cx="5867400" cy="5715000"/>
          </a:xfrm>
          <a:prstGeom prst="rect">
            <a:avLst/>
          </a:prstGeom>
          <a:noFill/>
          <a:ln>
            <a:noFill/>
          </a:ln>
        </p:spPr>
      </p:pic>
      <p:sp>
        <p:nvSpPr>
          <p:cNvPr id="22530" name="AutoShape 2"/>
          <p:cNvSpPr>
            <a:spLocks noChangeArrowheads="1"/>
          </p:cNvSpPr>
          <p:nvPr/>
        </p:nvSpPr>
        <p:spPr bwMode="auto">
          <a:xfrm rot="3297229">
            <a:off x="8040671" y="3788007"/>
            <a:ext cx="373063" cy="104775"/>
          </a:xfrm>
          <a:prstGeom prst="rightArrow">
            <a:avLst>
              <a:gd name="adj1" fmla="val 50000"/>
              <a:gd name="adj2" fmla="val 8901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531" name="Text Box 3"/>
          <p:cNvSpPr txBox="1">
            <a:spLocks noChangeArrowheads="1"/>
          </p:cNvSpPr>
          <p:nvPr/>
        </p:nvSpPr>
        <p:spPr bwMode="auto">
          <a:xfrm>
            <a:off x="6705600" y="2895600"/>
            <a:ext cx="1504950" cy="83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Year dropdown box: select the year to change the data displayed on the map.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990600"/>
            <a:ext cx="2438400" cy="5257800"/>
          </a:xfrm>
        </p:spPr>
        <p:txBody>
          <a:bodyPr/>
          <a:lstStyle/>
          <a:p>
            <a:pPr>
              <a:buClr>
                <a:schemeClr val="bg1"/>
              </a:buClr>
              <a:buFont typeface="Arial" pitchFamily="34" charset="0"/>
              <a:buChar char="•"/>
            </a:pPr>
            <a:r>
              <a:rPr lang="en-US" dirty="0" smtClean="0"/>
              <a:t> Once </a:t>
            </a:r>
            <a:r>
              <a:rPr lang="en-US" dirty="0" smtClean="0"/>
              <a:t>you have selected the year, the map can be customized in a few additional ways. </a:t>
            </a:r>
            <a:endParaRPr lang="en-US" dirty="0" smtClean="0"/>
          </a:p>
          <a:p>
            <a:pPr>
              <a:buClr>
                <a:schemeClr val="bg1"/>
              </a:buClr>
              <a:buFont typeface="Arial" pitchFamily="34" charset="0"/>
              <a:buChar char="•"/>
            </a:pPr>
            <a:r>
              <a:rPr lang="en-US" dirty="0" smtClean="0"/>
              <a:t> </a:t>
            </a:r>
            <a:r>
              <a:rPr lang="en-US" dirty="0" smtClean="0"/>
              <a:t>Using </a:t>
            </a:r>
            <a:r>
              <a:rPr lang="en-US" dirty="0" smtClean="0"/>
              <a:t>the tools located within the map box, you can zoom or select specific counties to be highlighted. </a:t>
            </a:r>
          </a:p>
          <a:p>
            <a:endParaRPr lang="en-US" dirty="0"/>
          </a:p>
        </p:txBody>
      </p:sp>
      <p:pic>
        <p:nvPicPr>
          <p:cNvPr id="5" name="Picture Placeholder 4"/>
          <p:cNvPicPr>
            <a:picLocks noGrp="1"/>
          </p:cNvPicPr>
          <p:nvPr>
            <p:ph type="pic"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t="2374" b="2374"/>
          <a:stretch>
            <a:fillRect/>
          </a:stretch>
        </p:blipFill>
        <p:spPr bwMode="auto">
          <a:xfrm>
            <a:off x="3000375" y="609600"/>
            <a:ext cx="5867400" cy="5715000"/>
          </a:xfrm>
          <a:prstGeom prst="rect">
            <a:avLst/>
          </a:prstGeom>
          <a:noFill/>
          <a:ln>
            <a:noFill/>
          </a:ln>
        </p:spPr>
      </p:pic>
      <p:sp>
        <p:nvSpPr>
          <p:cNvPr id="23554" name="AutoShape 2"/>
          <p:cNvSpPr>
            <a:spLocks noChangeArrowheads="1"/>
          </p:cNvSpPr>
          <p:nvPr/>
        </p:nvSpPr>
        <p:spPr bwMode="auto">
          <a:xfrm rot="11821572">
            <a:off x="6815137" y="5153025"/>
            <a:ext cx="515938" cy="104775"/>
          </a:xfrm>
          <a:prstGeom prst="rightArrow">
            <a:avLst>
              <a:gd name="adj1" fmla="val 50000"/>
              <a:gd name="adj2" fmla="val 123106"/>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555" name="Text Box 3"/>
          <p:cNvSpPr txBox="1">
            <a:spLocks noChangeArrowheads="1"/>
          </p:cNvSpPr>
          <p:nvPr/>
        </p:nvSpPr>
        <p:spPr bwMode="auto">
          <a:xfrm>
            <a:off x="7391400" y="5257800"/>
            <a:ext cx="1504950" cy="12477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Map tools will allow the user to zoom in or out, return to the original view, or select a group of counties to be highlighted.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990600"/>
            <a:ext cx="2438400" cy="5257800"/>
          </a:xfrm>
        </p:spPr>
        <p:txBody>
          <a:bodyPr/>
          <a:lstStyle/>
          <a:p>
            <a:pPr>
              <a:buClr>
                <a:schemeClr val="bg1"/>
              </a:buClr>
              <a:buFont typeface="Arial" pitchFamily="34" charset="0"/>
              <a:buChar char="•"/>
            </a:pPr>
            <a:r>
              <a:rPr lang="en-US" dirty="0" smtClean="0"/>
              <a:t> Data </a:t>
            </a:r>
            <a:r>
              <a:rPr lang="en-US" dirty="0" smtClean="0"/>
              <a:t>can be downloaded and shared through a variety of methods. </a:t>
            </a:r>
          </a:p>
          <a:p>
            <a:endParaRPr lang="en-US" dirty="0"/>
          </a:p>
        </p:txBody>
      </p:sp>
      <p:pic>
        <p:nvPicPr>
          <p:cNvPr id="5" name="Picture Placeholder 4"/>
          <p:cNvPicPr>
            <a:picLocks noGrp="1"/>
          </p:cNvPicPr>
          <p:nvPr>
            <p:ph type="pic" idx="1"/>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t="4496" b="4496"/>
          <a:stretch>
            <a:fillRect/>
          </a:stretch>
        </p:blipFill>
        <p:spPr bwMode="auto">
          <a:xfrm>
            <a:off x="3000375" y="609600"/>
            <a:ext cx="5867400" cy="5715000"/>
          </a:xfrm>
          <a:prstGeom prst="rect">
            <a:avLst/>
          </a:prstGeom>
          <a:noFill/>
          <a:ln>
            <a:noFill/>
          </a:ln>
        </p:spPr>
      </p:pic>
      <p:sp>
        <p:nvSpPr>
          <p:cNvPr id="24578" name="AutoShape 2"/>
          <p:cNvSpPr>
            <a:spLocks noChangeArrowheads="1"/>
          </p:cNvSpPr>
          <p:nvPr/>
        </p:nvSpPr>
        <p:spPr bwMode="auto">
          <a:xfrm rot="5720781">
            <a:off x="8150897" y="5518867"/>
            <a:ext cx="515937" cy="158750"/>
          </a:xfrm>
          <a:prstGeom prst="rightArrow">
            <a:avLst>
              <a:gd name="adj1" fmla="val 50000"/>
              <a:gd name="adj2" fmla="val 8125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579" name="Text Box 3"/>
          <p:cNvSpPr txBox="1">
            <a:spLocks noChangeArrowheads="1"/>
          </p:cNvSpPr>
          <p:nvPr/>
        </p:nvSpPr>
        <p:spPr bwMode="auto">
          <a:xfrm>
            <a:off x="7696200" y="4419600"/>
            <a:ext cx="1277937" cy="1219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The dashboard can be downloaded. This method is best for someone with a Tableau account.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0" name="AutoShape 4"/>
          <p:cNvSpPr>
            <a:spLocks noChangeArrowheads="1"/>
          </p:cNvSpPr>
          <p:nvPr/>
        </p:nvSpPr>
        <p:spPr bwMode="auto">
          <a:xfrm rot="13478959">
            <a:off x="6382367" y="5949028"/>
            <a:ext cx="514350" cy="158750"/>
          </a:xfrm>
          <a:prstGeom prst="rightArrow">
            <a:avLst>
              <a:gd name="adj1" fmla="val 50000"/>
              <a:gd name="adj2" fmla="val 81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581" name="Text Box 5"/>
          <p:cNvSpPr txBox="1">
            <a:spLocks noChangeArrowheads="1"/>
          </p:cNvSpPr>
          <p:nvPr/>
        </p:nvSpPr>
        <p:spPr bwMode="auto">
          <a:xfrm>
            <a:off x="3124200" y="6019800"/>
            <a:ext cx="58674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pitchFamily="34" charset="0"/>
              </a:rPr>
              <a:t>When clicking on the download arrow, a box will appear. This allows the user to download the dashboard as an image, data, crosstab or PDF. The image or PDF options are best if trying to embed this into a presentation or document. Data or crosstab are assist in doing independent analysis in Excel.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82" name="AutoShape 6"/>
          <p:cNvSpPr>
            <a:spLocks noChangeArrowheads="1"/>
          </p:cNvSpPr>
          <p:nvPr/>
        </p:nvSpPr>
        <p:spPr bwMode="auto">
          <a:xfrm rot="1765417">
            <a:off x="3351581" y="5646061"/>
            <a:ext cx="363538" cy="90488"/>
          </a:xfrm>
          <a:prstGeom prst="rightArrow">
            <a:avLst>
              <a:gd name="adj1" fmla="val 50000"/>
              <a:gd name="adj2" fmla="val 10043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583" name="Text Box 7"/>
          <p:cNvSpPr txBox="1">
            <a:spLocks noChangeArrowheads="1"/>
          </p:cNvSpPr>
          <p:nvPr/>
        </p:nvSpPr>
        <p:spPr bwMode="auto">
          <a:xfrm>
            <a:off x="2514600" y="3657600"/>
            <a:ext cx="1277937" cy="2019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The share option is simplest when sharing through social media. In addition, an email or link can be generated for a web view of the dashboard in Tableau.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1653</TotalTime>
  <Words>761</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Slide 1</vt:lpstr>
      <vt:lpstr>The FACT Report</vt:lpstr>
      <vt:lpstr>Family Violence Indicator Local Data Tool</vt:lpstr>
      <vt:lpstr>Family Violence Indicator Local Data Tool</vt:lpstr>
      <vt:lpstr>Slide 5</vt:lpstr>
      <vt:lpstr>Slide 6</vt:lpstr>
      <vt:lpstr>Slide 7</vt:lpstr>
      <vt:lpstr>Slide 8</vt:lpstr>
      <vt:lpstr>Slide 9</vt:lpstr>
      <vt:lpstr>Issue Briefs</vt:lpstr>
      <vt:lpstr>FACT Blog</vt:lpstr>
      <vt:lpstr>Family Violence Data Sources</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Hjelm</dc:creator>
  <cp:lastModifiedBy>Rebecca Hjelm</cp:lastModifiedBy>
  <cp:revision>32</cp:revision>
  <dcterms:created xsi:type="dcterms:W3CDTF">2015-05-27T00:08:40Z</dcterms:created>
  <dcterms:modified xsi:type="dcterms:W3CDTF">2015-05-28T18:21:47Z</dcterms:modified>
</cp:coreProperties>
</file>