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Default Extension="gif" ContentType="image/gi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2" r:id="rId2"/>
    <p:sldMasterId id="2147483674" r:id="rId3"/>
    <p:sldMasterId id="2147483676" r:id="rId4"/>
  </p:sldMasterIdLst>
  <p:notesMasterIdLst>
    <p:notesMasterId r:id="rId30"/>
  </p:notesMasterIdLst>
  <p:handoutMasterIdLst>
    <p:handoutMasterId r:id="rId31"/>
  </p:handoutMasterIdLst>
  <p:sldIdLst>
    <p:sldId id="297" r:id="rId5"/>
    <p:sldId id="307" r:id="rId6"/>
    <p:sldId id="301" r:id="rId7"/>
    <p:sldId id="258" r:id="rId8"/>
    <p:sldId id="259" r:id="rId9"/>
    <p:sldId id="302" r:id="rId10"/>
    <p:sldId id="306" r:id="rId11"/>
    <p:sldId id="303" r:id="rId12"/>
    <p:sldId id="308" r:id="rId13"/>
    <p:sldId id="309" r:id="rId14"/>
    <p:sldId id="310" r:id="rId15"/>
    <p:sldId id="311" r:id="rId16"/>
    <p:sldId id="312" r:id="rId17"/>
    <p:sldId id="313" r:id="rId18"/>
    <p:sldId id="314" r:id="rId19"/>
    <p:sldId id="315" r:id="rId20"/>
    <p:sldId id="316" r:id="rId21"/>
    <p:sldId id="298" r:id="rId22"/>
    <p:sldId id="260" r:id="rId23"/>
    <p:sldId id="318" r:id="rId24"/>
    <p:sldId id="319" r:id="rId25"/>
    <p:sldId id="320" r:id="rId26"/>
    <p:sldId id="321" r:id="rId27"/>
    <p:sldId id="305" r:id="rId28"/>
    <p:sldId id="299"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CECE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7" autoAdjust="0"/>
    <p:restoredTop sz="90580" autoAdjust="0"/>
  </p:normalViewPr>
  <p:slideViewPr>
    <p:cSldViewPr>
      <p:cViewPr>
        <p:scale>
          <a:sx n="89" d="100"/>
          <a:sy n="89" d="100"/>
        </p:scale>
        <p:origin x="-1428" y="1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9" d="100"/>
          <a:sy n="69" d="100"/>
        </p:scale>
        <p:origin x="-3306"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2.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3.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EC7DCC0-1222-4871-B3CB-3E432AB8D759}" type="datetimeFigureOut">
              <a:rPr lang="en-US" smtClean="0"/>
              <a:pPr/>
              <a:t>4/26/2016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667FC18-9380-4B5B-AC04-4D6C5BB68538}" type="slidenum">
              <a:rPr lang="en-US" smtClean="0"/>
              <a:pPr/>
              <a:t>‹#›</a:t>
            </a:fld>
            <a:endParaRPr lang="en-US"/>
          </a:p>
        </p:txBody>
      </p:sp>
    </p:spTree>
    <p:extLst>
      <p:ext uri="{BB962C8B-B14F-4D97-AF65-F5344CB8AC3E}">
        <p14:creationId xmlns="" xmlns:p14="http://schemas.microsoft.com/office/powerpoint/2010/main" val="16084725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99C1BB-0018-4F91-BF83-7408753661FD}" type="datetimeFigureOut">
              <a:rPr lang="en-US" smtClean="0"/>
              <a:pPr/>
              <a:t>4/26/2016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7CD2B5-3E30-4A7D-A75B-223A7BDDAE6F}" type="slidenum">
              <a:rPr lang="en-US" smtClean="0"/>
              <a:pPr/>
              <a:t>‹#›</a:t>
            </a:fld>
            <a:endParaRPr lang="en-US"/>
          </a:p>
        </p:txBody>
      </p:sp>
    </p:spTree>
    <p:extLst>
      <p:ext uri="{BB962C8B-B14F-4D97-AF65-F5344CB8AC3E}">
        <p14:creationId xmlns="" xmlns:p14="http://schemas.microsoft.com/office/powerpoint/2010/main" val="2171087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          Do you work for a public or private entity?</a:t>
            </a:r>
          </a:p>
          <a:p>
            <a:r>
              <a:rPr lang="en-US" sz="1200" kern="1200" dirty="0" smtClean="0">
                <a:solidFill>
                  <a:schemeClr val="tx1"/>
                </a:solidFill>
                <a:latin typeface="+mn-lt"/>
                <a:ea typeface="+mn-ea"/>
                <a:cs typeface="+mn-cs"/>
              </a:rPr>
              <a:t>-          Do you do clinical or program management work?</a:t>
            </a:r>
          </a:p>
          <a:p>
            <a:r>
              <a:rPr lang="en-US" sz="1200" kern="1200" dirty="0" smtClean="0">
                <a:solidFill>
                  <a:schemeClr val="tx1"/>
                </a:solidFill>
                <a:latin typeface="+mn-lt"/>
                <a:ea typeface="+mn-ea"/>
                <a:cs typeface="+mn-cs"/>
              </a:rPr>
              <a:t>-          How many social workers, psychologists, other clinical (what are those), non-clinical?</a:t>
            </a:r>
          </a:p>
          <a:p>
            <a:endParaRPr lang="en-US" dirty="0"/>
          </a:p>
        </p:txBody>
      </p:sp>
      <p:sp>
        <p:nvSpPr>
          <p:cNvPr id="4" name="Slide Number Placeholder 3"/>
          <p:cNvSpPr>
            <a:spLocks noGrp="1"/>
          </p:cNvSpPr>
          <p:nvPr>
            <p:ph type="sldNum" sz="quarter" idx="10"/>
          </p:nvPr>
        </p:nvSpPr>
        <p:spPr/>
        <p:txBody>
          <a:bodyPr/>
          <a:lstStyle/>
          <a:p>
            <a:fld id="{F87CD2B5-3E30-4A7D-A75B-223A7BDDAE6F}"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4/26/2016 10:29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25</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4/26/2016 10:29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4</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FACT’s board is</a:t>
            </a:r>
            <a:r>
              <a:rPr lang="en-US" baseline="0" dirty="0" smtClean="0"/>
              <a:t> focused on 5 strategic goals. The information we will be discussing today will highlight ways in which we achieve goal 1 and 2. </a:t>
            </a:r>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4/26/2016 10:29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5</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Different</a:t>
            </a:r>
            <a:r>
              <a:rPr lang="en-US" baseline="0" dirty="0" smtClean="0"/>
              <a:t> agencies are implementing similar, but often different approaches to measuring outcomes and monitoring performance in human service work. However, a few common approaches include the following. The one thing they all have in common is data. </a:t>
            </a:r>
          </a:p>
          <a:p>
            <a:r>
              <a:rPr lang="en-US" baseline="0" dirty="0" smtClean="0"/>
              <a:t>Data should be used to determine what areas we want to act in, help us do the continuous quality checks and then determine what is working and what is not working. While the data that we provide online is likely not going to be specific enough to help you monitor what is working or not working – it can be used to help build the case for why something needs to be done. </a:t>
            </a:r>
          </a:p>
          <a:p>
            <a:endParaRPr lang="en-US" baseline="0" dirty="0" smtClean="0"/>
          </a:p>
          <a:p>
            <a:r>
              <a:rPr lang="en-US" baseline="0" dirty="0" smtClean="0"/>
              <a:t>RBA has been around for awhile in human services and seems to be implemented to some degree across the state now. If you have been trained in RBA then the exercise we have planned for the end of the session may look familiar. And again, our data will likely not be specific enough to monitor a specific intervention, but can be used to help show the “how much” and possibly even some of the outcomes. </a:t>
            </a:r>
            <a:endParaRPr lang="en-US" dirty="0"/>
          </a:p>
        </p:txBody>
      </p:sp>
      <p:sp>
        <p:nvSpPr>
          <p:cNvPr id="4" name="Slide Number Placeholder 3"/>
          <p:cNvSpPr>
            <a:spLocks noGrp="1"/>
          </p:cNvSpPr>
          <p:nvPr>
            <p:ph type="sldNum" sz="quarter" idx="10"/>
          </p:nvPr>
        </p:nvSpPr>
        <p:spPr/>
        <p:txBody>
          <a:bodyPr/>
          <a:lstStyle/>
          <a:p>
            <a:fld id="{F87CD2B5-3E30-4A7D-A75B-223A7BDDAE6F}" type="slidenum">
              <a:rPr lang="en-US" smtClean="0"/>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Rebecca:</a:t>
            </a:r>
            <a:r>
              <a:rPr lang="en-US" baseline="0" dirty="0" smtClean="0"/>
              <a:t> Goal 2 is focused on how FACT can support </a:t>
            </a:r>
            <a:r>
              <a:rPr lang="en-US" sz="1200" dirty="0" smtClean="0"/>
              <a:t>organizations and communities to build capacity and promote collaborative responses to family violence. One way FACT does this is through grant’s that are</a:t>
            </a:r>
            <a:r>
              <a:rPr lang="en-US" sz="1200" baseline="0" dirty="0" smtClean="0"/>
              <a:t> now given every 2 years. </a:t>
            </a:r>
          </a:p>
          <a:p>
            <a:r>
              <a:rPr lang="en-US" sz="1200" baseline="0" dirty="0" smtClean="0"/>
              <a:t>The second way we achieve this is through our online research portal which will be the focus of the remainder of this presentation. I will now turn it over to Joyce who will highlight some specific ways in which FACT has and can support organizations. </a:t>
            </a:r>
          </a:p>
          <a:p>
            <a:endParaRPr lang="en-US" sz="1200" baseline="0" dirty="0" smtClean="0"/>
          </a:p>
        </p:txBody>
      </p:sp>
      <p:sp>
        <p:nvSpPr>
          <p:cNvPr id="4" name="Slide Number Placeholder 3"/>
          <p:cNvSpPr>
            <a:spLocks noGrp="1"/>
          </p:cNvSpPr>
          <p:nvPr>
            <p:ph type="sldNum" sz="quarter" idx="10"/>
          </p:nvPr>
        </p:nvSpPr>
        <p:spPr/>
        <p:txBody>
          <a:bodyPr/>
          <a:lstStyle/>
          <a:p>
            <a:fld id="{F87CD2B5-3E30-4A7D-A75B-223A7BDDAE6F}"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Rebecca: Goal 1</a:t>
            </a:r>
            <a:r>
              <a:rPr lang="en-US" baseline="0" dirty="0" smtClean="0"/>
              <a:t> also relates to the online research presence that we are discussing today. In just a moment I will jump into a live demonstration of the information we have online, but it includes the following domains.  </a:t>
            </a:r>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18</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Rebecca: And now I will connect directly to the research portal, but have included the web address here for future reference.</a:t>
            </a:r>
            <a:r>
              <a:rPr lang="en-US" baseline="0" dirty="0" smtClean="0"/>
              <a:t> </a:t>
            </a:r>
          </a:p>
          <a:p>
            <a:endParaRPr lang="en-US" baseline="0" dirty="0" smtClean="0"/>
          </a:p>
          <a:p>
            <a:r>
              <a:rPr lang="en-US" baseline="0" dirty="0" smtClean="0"/>
              <a:t>Live demo – </a:t>
            </a:r>
          </a:p>
          <a:p>
            <a:r>
              <a:rPr lang="en-US" baseline="0" dirty="0" smtClean="0"/>
              <a:t>Highlight the research portal</a:t>
            </a:r>
          </a:p>
        </p:txBody>
      </p:sp>
      <p:sp>
        <p:nvSpPr>
          <p:cNvPr id="4" name="Slide Number Placeholder 3"/>
          <p:cNvSpPr>
            <a:spLocks noGrp="1"/>
          </p:cNvSpPr>
          <p:nvPr>
            <p:ph type="sldNum" sz="quarter" idx="10"/>
          </p:nvPr>
        </p:nvSpPr>
        <p:spPr/>
        <p:txBody>
          <a:bodyPr/>
          <a:lstStyle/>
          <a:p>
            <a:fld id="{8B263312-38AA-4E1E-B2B5-0F8F122B24FE}" type="slidenum">
              <a:rPr lang="en-US" smtClean="0"/>
              <a:pPr/>
              <a:t>19</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87CD2B5-3E30-4A7D-A75B-223A7BDDAE6F}" type="slidenum">
              <a:rPr lang="en-US" smtClean="0"/>
              <a:pPr/>
              <a:t>21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Rebecca: Note all of these resources for future</a:t>
            </a:r>
            <a:r>
              <a:rPr lang="en-US" baseline="0" dirty="0" smtClean="0"/>
              <a:t> reference if there are any questions that arise. </a:t>
            </a:r>
          </a:p>
          <a:p>
            <a:r>
              <a:rPr lang="en-US" baseline="0" dirty="0" smtClean="0"/>
              <a:t>Nicole: Wrap-up</a:t>
            </a:r>
            <a:endParaRPr lang="en-US" dirty="0"/>
          </a:p>
        </p:txBody>
      </p:sp>
      <p:sp>
        <p:nvSpPr>
          <p:cNvPr id="4" name="Slide Number Placeholder 3"/>
          <p:cNvSpPr>
            <a:spLocks noGrp="1"/>
          </p:cNvSpPr>
          <p:nvPr>
            <p:ph type="sldNum" sz="quarter" idx="10"/>
          </p:nvPr>
        </p:nvSpPr>
        <p:spPr/>
        <p:txBody>
          <a:bodyPr/>
          <a:lstStyle/>
          <a:p>
            <a:fld id="{F87CD2B5-3E30-4A7D-A75B-223A7BDDAE6F}" type="slidenum">
              <a:rPr lang="en-US" smtClean="0"/>
              <a:pPr/>
              <a:t>24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3810000"/>
            <a:ext cx="7681913" cy="1371600"/>
          </a:xfrm>
        </p:spPr>
        <p:txBody>
          <a:bodyPr>
            <a:noAutofit/>
          </a:bodyPr>
          <a:lstStyle>
            <a:lvl1pPr>
              <a:lnSpc>
                <a:spcPct val="90000"/>
              </a:lnSpc>
              <a:defRPr sz="5400">
                <a:latin typeface="Helvetica"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5334000"/>
            <a:ext cx="7681913" cy="457200"/>
          </a:xfrm>
        </p:spPr>
        <p:txBody>
          <a:bodyPr>
            <a:noAutofit/>
          </a:bodyPr>
          <a:lstStyle>
            <a:lvl1pPr marL="0" indent="0" algn="l">
              <a:lnSpc>
                <a:spcPct val="90000"/>
              </a:lnSpc>
              <a:spcBef>
                <a:spcPts val="0"/>
              </a:spcBef>
              <a:buNone/>
              <a:defRPr>
                <a:solidFill>
                  <a:schemeClr val="tx1"/>
                </a:solidFill>
                <a:latin typeface="Helvetica" pitchFamily="34" charset="0"/>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edit Master subtitle style</a:t>
            </a:r>
            <a:endParaRPr lang="en-US" dirty="0"/>
          </a:p>
        </p:txBody>
      </p:sp>
      <p:pic>
        <p:nvPicPr>
          <p:cNvPr id="4" name="Picture 3" descr="family_and_trust_fund_of_virginia_medium.png"/>
          <p:cNvPicPr>
            <a:picLocks noChangeAspect="1"/>
          </p:cNvPicPr>
          <p:nvPr userDrawn="1"/>
        </p:nvPicPr>
        <p:blipFill>
          <a:blip r:embed="rId2" cstate="print"/>
          <a:stretch>
            <a:fillRect/>
          </a:stretch>
        </p:blipFill>
        <p:spPr>
          <a:xfrm>
            <a:off x="2870984" y="5715143"/>
            <a:ext cx="6273016" cy="1142857"/>
          </a:xfrm>
          <a:prstGeom prst="rect">
            <a:avLst/>
          </a:prstGeom>
        </p:spPr>
      </p:pic>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solidFill>
                  <a:srgbClr val="0070C0"/>
                </a:solidFill>
                <a:effectLst/>
                <a:uLnTx/>
                <a:uFillTx/>
                <a:latin typeface="Helvetica" pitchFamily="34" charset="0"/>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722313" y="1905000"/>
            <a:ext cx="8040688" cy="2209800"/>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C3F416CD-67A3-4CF0-A210-F6AF31AC147F}" type="datetimeFigureOut">
              <a:rPr lang="en-US" smtClean="0"/>
              <a:pPr/>
              <a:t>4/26/2016</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kumimoji="0" lang="en-US" dirty="0"/>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pPr algn="r" eaLnBrk="1" latinLnBrk="0" hangingPunct="1"/>
            <a:fld id="{96652B35-718D-4E28-AFEB-B694A3B357E8}" type="slidenum">
              <a:rPr kumimoji="0" lang="en-US" smtClean="0"/>
              <a:pPr algn="r" eaLnBrk="1" latinLnBrk="0" hangingPunct="1"/>
              <a:t>‹#›</a:t>
            </a:fld>
            <a:endParaRPr kumimoji="0" lang="en-US" sz="1800" dirty="0">
              <a:solidFill>
                <a:schemeClr val="bg1"/>
              </a:solidFill>
            </a:endParaRPr>
          </a:p>
        </p:txBody>
      </p:sp>
    </p:spTree>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Slide Number Placeholder 5"/>
          <p:cNvSpPr>
            <a:spLocks noGrp="1"/>
          </p:cNvSpPr>
          <p:nvPr>
            <p:ph type="sldNum" sz="quarter" idx="12"/>
          </p:nvPr>
        </p:nvSpPr>
        <p:spPr>
          <a:xfrm>
            <a:off x="457200" y="6492240"/>
            <a:ext cx="762000" cy="365760"/>
          </a:xfrm>
        </p:spPr>
        <p:txBody>
          <a:bodyPr/>
          <a:lstStyle/>
          <a:p>
            <a:fld id="{96652B35-718D-4E28-AFEB-B694A3B357E8}" type="slidenum">
              <a:rPr kumimoji="0" lang="en-US" smtClean="0"/>
              <a:pPr/>
              <a:t>‹#›</a:t>
            </a:fld>
            <a:endParaRPr kumimoji="0" lang="en-US"/>
          </a:p>
        </p:txBody>
      </p:sp>
      <p:pic>
        <p:nvPicPr>
          <p:cNvPr id="8" name="Picture 7" descr="family_and_trust_fund_long.png"/>
          <p:cNvPicPr>
            <a:picLocks noChangeAspect="1"/>
          </p:cNvPicPr>
          <p:nvPr userDrawn="1"/>
        </p:nvPicPr>
        <p:blipFill>
          <a:blip r:embed="rId2" cstate="print"/>
          <a:stretch>
            <a:fillRect/>
          </a:stretch>
        </p:blipFill>
        <p:spPr>
          <a:xfrm>
            <a:off x="4724400" y="6248400"/>
            <a:ext cx="4199271" cy="380999"/>
          </a:xfrm>
          <a:prstGeom prst="rect">
            <a:avLst/>
          </a:prstGeom>
        </p:spPr>
      </p:pic>
      <p:sp>
        <p:nvSpPr>
          <p:cNvPr id="11" name="Date Placeholder 10"/>
          <p:cNvSpPr>
            <a:spLocks noGrp="1"/>
          </p:cNvSpPr>
          <p:nvPr>
            <p:ph type="dt" sz="half" idx="13"/>
          </p:nvPr>
        </p:nvSpPr>
        <p:spPr/>
        <p:txBody>
          <a:bodyPr/>
          <a:lstStyle/>
          <a:p>
            <a:pPr algn="l" eaLnBrk="1" latinLnBrk="0" hangingPunct="1"/>
            <a:fld id="{C3F416CD-67A3-4CF0-A210-F6AF31AC147F}" type="datetimeFigureOut">
              <a:rPr lang="en-US" smtClean="0"/>
              <a:pPr algn="l" eaLnBrk="1" latinLnBrk="0" hangingPunct="1"/>
              <a:t>4/26/2016</a:t>
            </a:fld>
            <a:endParaRPr lang="en-US" sz="800" dirty="0">
              <a:solidFill>
                <a:schemeClr val="accent2"/>
              </a:solidFill>
            </a:endParaRPr>
          </a:p>
        </p:txBody>
      </p:sp>
    </p:spTree>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3F416CD-67A3-4CF0-A210-F6AF31AC147F}" type="datetimeFigureOut">
              <a:rPr lang="en-US" smtClean="0"/>
              <a:pPr/>
              <a:t>4/26/2016</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pPr algn="l" eaLnBrk="1" latinLnBrk="0" hangingPunct="1"/>
            <a:fld id="{C3F416CD-67A3-4CF0-A210-F6AF31AC147F}" type="datetimeFigureOut">
              <a:rPr lang="en-US" smtClean="0"/>
              <a:pPr algn="l" eaLnBrk="1" latinLnBrk="0" hangingPunct="1"/>
              <a:t>4/26/2016</a:t>
            </a:fld>
            <a:endParaRPr lang="en-US"/>
          </a:p>
        </p:txBody>
      </p:sp>
      <p:sp>
        <p:nvSpPr>
          <p:cNvPr id="27" name="Slide Number Placeholder 26"/>
          <p:cNvSpPr>
            <a:spLocks noGrp="1"/>
          </p:cNvSpPr>
          <p:nvPr>
            <p:ph type="sldNum" sz="quarter" idx="11"/>
          </p:nvPr>
        </p:nvSpPr>
        <p:spPr/>
        <p:txBody>
          <a:bodyPr rtlCol="0"/>
          <a:lstStyle/>
          <a:p>
            <a:pPr algn="r" eaLnBrk="1" latinLnBrk="0" hangingPunct="1"/>
            <a:fld id="{96652B35-718D-4E28-AFEB-B694A3B357E8}" type="slidenum">
              <a:rPr kumimoji="0" lang="en-US" smtClean="0"/>
              <a:pPr algn="r" eaLnBrk="1" latinLnBrk="0" hangingPunct="1"/>
              <a:t>‹#›</a:t>
            </a:fld>
            <a:endParaRPr kumimoji="0" lang="en-US"/>
          </a:p>
        </p:txBody>
      </p:sp>
      <p:sp>
        <p:nvSpPr>
          <p:cNvPr id="28" name="Footer Placeholder 27"/>
          <p:cNvSpPr>
            <a:spLocks noGrp="1"/>
          </p:cNvSpPr>
          <p:nvPr>
            <p:ph type="ftr" sz="quarter" idx="12"/>
          </p:nvPr>
        </p:nvSpPr>
        <p:spPr/>
        <p:txBody>
          <a:bodyPr rtlCol="0"/>
          <a:lstStyle/>
          <a:p>
            <a:endParaRPr kumimoji="0" lang="en-US"/>
          </a:p>
        </p:txBody>
      </p:sp>
    </p:spTree>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C3F416CD-67A3-4CF0-A210-F6AF31AC147F}" type="datetimeFigureOut">
              <a:rPr lang="en-US" smtClean="0"/>
              <a:pPr/>
              <a:t>4/26/2016</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kumimoji="0" lang="en-US" dirty="0"/>
          </a:p>
        </p:txBody>
      </p:sp>
      <p:sp>
        <p:nvSpPr>
          <p:cNvPr id="5" name="Slide Number Placeholder 4"/>
          <p:cNvSpPr>
            <a:spLocks noGrp="1"/>
          </p:cNvSpPr>
          <p:nvPr>
            <p:ph type="sldNum" sz="quarter" idx="12"/>
          </p:nvPr>
        </p:nvSpPr>
        <p:spPr>
          <a:xfrm>
            <a:off x="8174736" y="2272"/>
            <a:ext cx="762000" cy="365760"/>
          </a:xfrm>
        </p:spPr>
        <p:txBody>
          <a:bodyPr/>
          <a:lstStyle/>
          <a:p>
            <a:fld id="{96652B35-718D-4E28-AFEB-B694A3B357E8}" type="slidenum">
              <a:rPr kumimoji="0" lang="en-US" smtClean="0"/>
              <a:pPr/>
              <a:t>‹#›</a:t>
            </a:fld>
            <a:endParaRPr kumimoji="0" lang="en-US" dirty="0"/>
          </a:p>
        </p:txBody>
      </p:sp>
      <p:pic>
        <p:nvPicPr>
          <p:cNvPr id="6" name="Picture 5" descr="family_and_trust_fund_long.png"/>
          <p:cNvPicPr>
            <a:picLocks noChangeAspect="1"/>
          </p:cNvPicPr>
          <p:nvPr userDrawn="1"/>
        </p:nvPicPr>
        <p:blipFill>
          <a:blip r:embed="rId2" cstate="print"/>
          <a:stretch>
            <a:fillRect/>
          </a:stretch>
        </p:blipFill>
        <p:spPr>
          <a:xfrm>
            <a:off x="4724400" y="6248400"/>
            <a:ext cx="4199271" cy="380999"/>
          </a:xfrm>
          <a:prstGeom prst="rect">
            <a:avLst/>
          </a:prstGeom>
        </p:spPr>
      </p:pic>
    </p:spTree>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F416CD-67A3-4CF0-A210-F6AF31AC147F}" type="datetimeFigureOut">
              <a:rPr lang="en-US" smtClean="0"/>
              <a:pPr/>
              <a:t>4/26/2016</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4400"/>
            </a:lvl1pPr>
          </a:lstStyle>
          <a:p>
            <a:r>
              <a:rPr lang="en-US" dirty="0"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contourClr>
                <a:srgbClr val="F4A234"/>
              </a:contourClr>
            </a:sp3d>
          </a:bodyPr>
          <a:lstStyle>
            <a:lvl1pPr marL="0" indent="0" algn="l">
              <a:buFont typeface="Arial" pitchFamily="34" charset="0"/>
              <a:buNone/>
              <a:defRPr kumimoji="0" lang="en-US" sz="9600" b="1" i="1" u="none" strike="noStrike" kern="1200" cap="none" spc="-642" normalizeH="0" baseline="0" noProof="0" dirty="0" smtClean="0">
                <a:ln w="11430"/>
                <a:solidFill>
                  <a:srgbClr val="0070C0"/>
                </a:solidFill>
                <a:effectLst/>
                <a:uLnTx/>
                <a:uFillTx/>
                <a:latin typeface="Helvetica" pitchFamily="34" charset="0"/>
                <a:ea typeface="+mn-ea"/>
                <a:cs typeface="+mn-cs"/>
              </a:defRPr>
            </a:lvl1pPr>
          </a:lstStyle>
          <a:p>
            <a:pPr lvl="0"/>
            <a:r>
              <a:rPr lang="en-US" dirty="0" smtClean="0"/>
              <a:t>click to…</a:t>
            </a:r>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3F416CD-67A3-4CF0-A210-F6AF31AC147F}" type="datetimeFigureOut">
              <a:rPr lang="en-US" smtClean="0"/>
              <a:pPr/>
              <a:t>4/26/2016</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hf sldNum="0"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3F416CD-67A3-4CF0-A210-F6AF31AC147F}" type="datetimeFigureOut">
              <a:rPr lang="en-US" smtClean="0"/>
              <a:pPr/>
              <a:t>4/26/2016</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hf sldNum="0"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3F416CD-67A3-4CF0-A210-F6AF31AC147F}" type="datetimeFigureOut">
              <a:rPr lang="en-US" smtClean="0"/>
              <a:pPr/>
              <a:t>4/26/2016</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hf sldNum="0"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3F416CD-67A3-4CF0-A210-F6AF31AC147F}" type="datetimeFigureOut">
              <a:rPr lang="en-US" smtClean="0"/>
              <a:pPr/>
              <a:t>4/26/2016</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hf sldNum="0"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4400"/>
            </a:lvl1pPr>
          </a:lstStyle>
          <a:p>
            <a:r>
              <a:rPr lang="en-US" dirty="0"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contourClr>
                <a:srgbClr val="F4A234"/>
              </a:contourClr>
            </a:sp3d>
          </a:bodyPr>
          <a:lstStyle>
            <a:lvl1pPr marL="0" indent="0" algn="l">
              <a:buFont typeface="Arial" pitchFamily="34" charset="0"/>
              <a:buNone/>
              <a:defRPr kumimoji="0" lang="en-US" sz="9600" b="1" i="1" u="none" strike="noStrike" kern="1200" cap="none" spc="-642" normalizeH="0" baseline="0" noProof="0" dirty="0" smtClean="0">
                <a:ln w="11430"/>
                <a:solidFill>
                  <a:srgbClr val="0070C0"/>
                </a:solidFill>
                <a:effectLst/>
                <a:uLnTx/>
                <a:uFillTx/>
                <a:latin typeface="Helvetica" pitchFamily="34" charset="0"/>
                <a:ea typeface="+mn-ea"/>
                <a:cs typeface="+mn-cs"/>
              </a:defRPr>
            </a:lvl1pPr>
          </a:lstStyle>
          <a:p>
            <a:pPr lvl="0"/>
            <a:r>
              <a:rPr lang="en-US" dirty="0" smtClean="0"/>
              <a:t>click to…</a:t>
            </a:r>
          </a:p>
        </p:txBody>
      </p:sp>
    </p:spTree>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1552"/>
            <a:ext cx="8382000" cy="1708160"/>
          </a:xfrm>
        </p:spPr>
        <p:txBody>
          <a:bodyPr/>
          <a:lstStyle>
            <a:lvl1pPr>
              <a:lnSpc>
                <a:spcPct val="90000"/>
              </a:lnSpc>
              <a:defRPr sz="2800"/>
            </a:lvl1pPr>
            <a:lvl2pPr>
              <a:lnSpc>
                <a:spcPct val="90000"/>
              </a:lnSpc>
              <a:defRPr sz="2400"/>
            </a:lvl2pPr>
            <a:lvl3pPr>
              <a:lnSpc>
                <a:spcPct val="90000"/>
              </a:lnSpc>
              <a:defRPr sz="2000"/>
            </a:lvl3pPr>
            <a:lvl4pPr>
              <a:lnSpc>
                <a:spcPct val="90000"/>
              </a:lnSpc>
              <a:defRPr sz="1800"/>
            </a:lvl4pPr>
            <a:lvl5pPr>
              <a:lnSpc>
                <a:spcPct val="90000"/>
              </a:lnSpc>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3" descr="family_and_trust_fund_long.png"/>
          <p:cNvPicPr>
            <a:picLocks noChangeAspect="1"/>
          </p:cNvPicPr>
          <p:nvPr userDrawn="1"/>
        </p:nvPicPr>
        <p:blipFill>
          <a:blip r:embed="rId2" cstate="print"/>
          <a:stretch>
            <a:fillRect/>
          </a:stretch>
        </p:blipFill>
        <p:spPr>
          <a:xfrm>
            <a:off x="4724400" y="6248400"/>
            <a:ext cx="4199271" cy="380999"/>
          </a:xfrm>
          <a:prstGeom prst="rect">
            <a:avLst/>
          </a:prstGeom>
        </p:spPr>
      </p:pic>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1552"/>
            <a:ext cx="8382000" cy="1708160"/>
          </a:xfrm>
        </p:spPr>
        <p:txBody>
          <a:bodyPr/>
          <a:lstStyle>
            <a:lvl1pPr>
              <a:lnSpc>
                <a:spcPct val="90000"/>
              </a:lnSpc>
              <a:defRPr sz="2800"/>
            </a:lvl1pPr>
            <a:lvl2pPr>
              <a:lnSpc>
                <a:spcPct val="90000"/>
              </a:lnSpc>
              <a:defRPr sz="2400"/>
            </a:lvl2pPr>
            <a:lvl3pPr>
              <a:lnSpc>
                <a:spcPct val="90000"/>
              </a:lnSpc>
              <a:defRPr sz="2000"/>
            </a:lvl3pPr>
            <a:lvl4pPr>
              <a:lnSpc>
                <a:spcPct val="90000"/>
              </a:lnSpc>
              <a:defRPr sz="1800"/>
            </a:lvl4pPr>
            <a:lvl5pPr>
              <a:lnSpc>
                <a:spcPct val="90000"/>
              </a:lnSpc>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3.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a:off x="-15875" y="6007100"/>
            <a:ext cx="9159875" cy="849313"/>
          </a:xfrm>
          <a:prstGeom prst="rect">
            <a:avLst/>
          </a:prstGeom>
          <a:noFill/>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hf sldNum="0" hdr="0" ftr="0" dt="0"/>
  <p:txStyles>
    <p:titleStyle>
      <a:lvl1pPr algn="l" defTabSz="914363" rtl="0" eaLnBrk="1" latinLnBrk="0" hangingPunct="1">
        <a:lnSpc>
          <a:spcPct val="90000"/>
        </a:lnSpc>
        <a:spcBef>
          <a:spcPct val="0"/>
        </a:spcBef>
        <a:buNone/>
        <a:defRPr lang="en-US" sz="4800" b="0" kern="1200" cap="none" spc="-150" dirty="0" smtClean="0">
          <a:ln w="3175">
            <a:noFill/>
          </a:ln>
          <a:solidFill>
            <a:srgbClr val="002060"/>
          </a:solidFill>
          <a:effectLst/>
          <a:latin typeface="Helvetica" pitchFamily="34" charset="0"/>
          <a:ea typeface="+mn-ea"/>
          <a:cs typeface="Arial" charset="0"/>
        </a:defRPr>
      </a:lvl1pPr>
    </p:titleStyle>
    <p:bodyStyle>
      <a:lvl1pPr marL="396875" indent="-396875" algn="l" defTabSz="914363" rtl="0" eaLnBrk="1" latinLnBrk="0" hangingPunct="1">
        <a:lnSpc>
          <a:spcPct val="90000"/>
        </a:lnSpc>
        <a:spcBef>
          <a:spcPct val="20000"/>
        </a:spcBef>
        <a:buClr>
          <a:srgbClr val="0070C0"/>
        </a:buClr>
        <a:buFont typeface="Wingdings 3" pitchFamily="18" charset="2"/>
        <a:buChar char=""/>
        <a:defRPr sz="3200" kern="1200">
          <a:solidFill>
            <a:schemeClr val="tx1"/>
          </a:solidFill>
          <a:latin typeface="Helvetica" pitchFamily="34" charset="0"/>
          <a:ea typeface="+mn-ea"/>
          <a:cs typeface="+mn-cs"/>
        </a:defRPr>
      </a:lvl1pPr>
      <a:lvl2pPr marL="914400" indent="-396875" algn="l" defTabSz="914363" rtl="0" eaLnBrk="1" latinLnBrk="0" hangingPunct="1">
        <a:lnSpc>
          <a:spcPct val="90000"/>
        </a:lnSpc>
        <a:spcBef>
          <a:spcPct val="20000"/>
        </a:spcBef>
        <a:buFont typeface="Arial" pitchFamily="34" charset="0"/>
        <a:buChar char="•"/>
        <a:defRPr sz="2800" kern="1200">
          <a:solidFill>
            <a:schemeClr val="tx1"/>
          </a:solidFill>
          <a:latin typeface="Helvetica" pitchFamily="34" charset="0"/>
          <a:ea typeface="+mn-ea"/>
          <a:cs typeface="+mn-cs"/>
        </a:defRPr>
      </a:lvl2pPr>
      <a:lvl3pPr marL="1258888" indent="-344488" algn="l" defTabSz="914363" rtl="0" eaLnBrk="1" latinLnBrk="0" hangingPunct="1">
        <a:lnSpc>
          <a:spcPct val="90000"/>
        </a:lnSpc>
        <a:spcBef>
          <a:spcPct val="20000"/>
        </a:spcBef>
        <a:buFont typeface="Arial" pitchFamily="34" charset="0"/>
        <a:buChar char="•"/>
        <a:defRPr sz="2400" kern="1200">
          <a:solidFill>
            <a:schemeClr val="tx1"/>
          </a:solidFill>
          <a:latin typeface="Helvetica" pitchFamily="34" charset="0"/>
          <a:ea typeface="+mn-ea"/>
          <a:cs typeface="+mn-cs"/>
        </a:defRPr>
      </a:lvl3pPr>
      <a:lvl4pPr marL="1604963" indent="-346075" algn="l" defTabSz="914363" rtl="0" eaLnBrk="1" latinLnBrk="0" hangingPunct="1">
        <a:lnSpc>
          <a:spcPct val="90000"/>
        </a:lnSpc>
        <a:spcBef>
          <a:spcPct val="20000"/>
        </a:spcBef>
        <a:buSzPct val="40000"/>
        <a:buFont typeface="Courier New" pitchFamily="49" charset="0"/>
        <a:buChar char="o"/>
        <a:defRPr sz="2400" kern="1200">
          <a:solidFill>
            <a:schemeClr val="tx1"/>
          </a:solidFill>
          <a:latin typeface="Helvetica" pitchFamily="34" charset="0"/>
          <a:ea typeface="+mn-ea"/>
          <a:cs typeface="+mn-cs"/>
        </a:defRPr>
      </a:lvl4pPr>
      <a:lvl5pPr marL="1941513" indent="-336550" algn="l" defTabSz="914363" rtl="0" eaLnBrk="1" latinLnBrk="0" hangingPunct="1">
        <a:lnSpc>
          <a:spcPct val="90000"/>
        </a:lnSpc>
        <a:spcBef>
          <a:spcPct val="20000"/>
        </a:spcBef>
        <a:buSzPct val="30000"/>
        <a:buFont typeface="Courier New" pitchFamily="49" charset="0"/>
        <a:buChar char="o"/>
        <a:defRPr sz="2400" kern="1200">
          <a:solidFill>
            <a:schemeClr val="tx1"/>
          </a:solidFill>
          <a:latin typeface="Helvetica" pitchFamily="34" charset="0"/>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3"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hf sldNum="0" hdr="0" ftr="0" dt="0"/>
  <p:txStyles>
    <p:titleStyle>
      <a:lvl1pPr algn="l" defTabSz="914363" rtl="0" eaLnBrk="1" latinLnBrk="0" hangingPunct="1">
        <a:lnSpc>
          <a:spcPct val="90000"/>
        </a:lnSpc>
        <a:spcBef>
          <a:spcPct val="0"/>
        </a:spcBef>
        <a:buNone/>
        <a:defRPr lang="en-US" sz="4800" b="0" kern="1200" cap="none" spc="-125" dirty="0" smtClean="0">
          <a:ln w="3175">
            <a:noFill/>
          </a:ln>
          <a:solidFill>
            <a:srgbClr val="002060"/>
          </a:solidFill>
          <a:effectLst/>
          <a:latin typeface="Helvetica" pitchFamily="34" charset="0"/>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Helvetica" pitchFamily="34"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Helvetica" pitchFamily="34"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Helvetica" pitchFamily="34"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Helvetica" pitchFamily="34"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Helvetica" pitchFamily="34"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pPr algn="l" eaLnBrk="1" latinLnBrk="0" hangingPunct="1"/>
            <a:fld id="{C3F416CD-67A3-4CF0-A210-F6AF31AC147F}" type="datetimeFigureOut">
              <a:rPr lang="en-US" smtClean="0"/>
              <a:pPr algn="l" eaLnBrk="1" latinLnBrk="0" hangingPunct="1"/>
              <a:t>4/26/2016</a:t>
            </a:fld>
            <a:endParaRPr lang="en-US" sz="800" dirty="0">
              <a:solidFill>
                <a:schemeClr val="accent2"/>
              </a:solidFill>
            </a:endParaRPr>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pPr algn="r" eaLnBrk="1" latinLnBrk="0" hangingPunct="1"/>
            <a:endParaRPr kumimoji="0" lang="en-US" sz="800" dirty="0">
              <a:solidFill>
                <a:schemeClr val="accent2"/>
              </a:solidFill>
            </a:endParaRPr>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pPr algn="r" eaLnBrk="1" latinLnBrk="0" hangingPunct="1"/>
            <a:fld id="{96652B35-718D-4E28-AFEB-B694A3B357E8}" type="slidenum">
              <a:rPr kumimoji="0" lang="en-US" smtClean="0"/>
              <a:pPr algn="r" eaLnBrk="1" latinLnBrk="0" hangingPunct="1"/>
              <a:t>‹#›</a:t>
            </a:fld>
            <a:endParaRPr kumimoji="0" lang="en-US" sz="18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Lst>
  <p:transition>
    <p:fade/>
  </p:transition>
  <p:timing>
    <p:tnLst>
      <p:par>
        <p:cTn id="1" dur="indefinite" restart="never" nodeType="tmRoot"/>
      </p:par>
    </p:tnLst>
  </p:timing>
  <p:hf sldNum="0"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7"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18.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s>
</file>

<file path=ppt/slides/_rels/slide19.xml.rels><?xml version="1.0" encoding="UTF-8" standalone="yes"?>
<Relationships xmlns="http://schemas.openxmlformats.org/package/2006/relationships"><Relationship Id="rId3" Type="http://schemas.openxmlformats.org/officeDocument/2006/relationships/hyperlink" Target="http://www.fact.virginia.gov/finding-the-facts-research-and-data-portal/" TargetMode="External"/><Relationship Id="rId2" Type="http://schemas.openxmlformats.org/officeDocument/2006/relationships/notesSlide" Target="../notesSlides/notesSlide7.xml"/><Relationship Id="rId1" Type="http://schemas.openxmlformats.org/officeDocument/2006/relationships/slideLayout" Target="../slideLayouts/slideLayout18.xml"/><Relationship Id="rId4" Type="http://schemas.openxmlformats.org/officeDocument/2006/relationships/image" Target="../media/image1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2" Type="http://schemas.openxmlformats.org/officeDocument/2006/relationships/hyperlink" Target="http://www.publicprofit.net/Dabbling-In-The-Data" TargetMode="Externa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hyperlink" Target="http://www.publicprofit.net/Dabbling-In-The-Data" TargetMode="External"/><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2" Type="http://schemas.openxmlformats.org/officeDocument/2006/relationships/image" Target="../media/image16.gif"/><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3" Type="http://schemas.openxmlformats.org/officeDocument/2006/relationships/hyperlink" Target="http://www.fact.virginia.gov/finding-the-facts-research-and-data-portal/" TargetMode="External"/><Relationship Id="rId2" Type="http://schemas.openxmlformats.org/officeDocument/2006/relationships/notesSlide" Target="../notesSlides/notesSlide9.xml"/><Relationship Id="rId1" Type="http://schemas.openxmlformats.org/officeDocument/2006/relationships/slideLayout" Target="../slideLayouts/slideLayout15.xml"/><Relationship Id="rId5" Type="http://schemas.openxmlformats.org/officeDocument/2006/relationships/hyperlink" Target="http://www.fact.virginia.gov/wp-content/uploads/2015/01/Step-by-Step.pdf" TargetMode="External"/><Relationship Id="rId4" Type="http://schemas.openxmlformats.org/officeDocument/2006/relationships/hyperlink" Target="https://www.youtube.com/watch?v=Jh4s6hK1qLw&amp;noredirect=1"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mailto:jmoran@southernvacac.org" TargetMode="External"/><Relationship Id="rId3" Type="http://schemas.openxmlformats.org/officeDocument/2006/relationships/image" Target="../media/image17.png"/><Relationship Id="rId7" Type="http://schemas.openxmlformats.org/officeDocument/2006/relationships/hyperlink" Target="mailto:rebecca.hjelm@dss.virginia.gov" TargetMode="External"/><Relationship Id="rId2" Type="http://schemas.openxmlformats.org/officeDocument/2006/relationships/notesSlide" Target="../notesSlides/notesSlide10.xml"/><Relationship Id="rId1" Type="http://schemas.openxmlformats.org/officeDocument/2006/relationships/slideLayout" Target="../slideLayouts/slideLayout15.xml"/><Relationship Id="rId6" Type="http://schemas.openxmlformats.org/officeDocument/2006/relationships/hyperlink" Target="mailto:Nicole.Poulin@dss.virginia.gov" TargetMode="External"/><Relationship Id="rId5" Type="http://schemas.openxmlformats.org/officeDocument/2006/relationships/hyperlink" Target="http://www.fact.virginia.gov/" TargetMode="External"/><Relationship Id="rId4" Type="http://schemas.openxmlformats.org/officeDocument/2006/relationships/image" Target="../media/image1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4114800"/>
            <a:ext cx="4953000" cy="1066800"/>
          </a:xfrm>
        </p:spPr>
        <p:txBody>
          <a:bodyPr>
            <a:normAutofit fontScale="40000" lnSpcReduction="20000"/>
          </a:bodyPr>
          <a:lstStyle/>
          <a:p>
            <a:endParaRPr lang="en-US" dirty="0" smtClean="0"/>
          </a:p>
          <a:p>
            <a:endParaRPr lang="en-US" dirty="0" smtClean="0"/>
          </a:p>
          <a:p>
            <a:endParaRPr lang="en-US" dirty="0" smtClean="0"/>
          </a:p>
          <a:p>
            <a:r>
              <a:rPr lang="en-US" sz="4400" dirty="0" smtClean="0"/>
              <a:t>April 2016</a:t>
            </a:r>
          </a:p>
          <a:p>
            <a:r>
              <a:rPr lang="en-US" sz="4400" dirty="0" smtClean="0"/>
              <a:t>CSA Conference </a:t>
            </a:r>
            <a:endParaRPr lang="en-US" sz="4400" dirty="0"/>
          </a:p>
        </p:txBody>
      </p:sp>
      <p:sp>
        <p:nvSpPr>
          <p:cNvPr id="4" name="Text Placeholder 3"/>
          <p:cNvSpPr>
            <a:spLocks noGrp="1"/>
          </p:cNvSpPr>
          <p:nvPr>
            <p:ph type="body" sz="quarter" idx="4294967295"/>
          </p:nvPr>
        </p:nvSpPr>
        <p:spPr>
          <a:xfrm>
            <a:off x="304800" y="914400"/>
            <a:ext cx="8610600" cy="1676400"/>
          </a:xfrm>
        </p:spPr>
        <p:txBody>
          <a:bodyPr>
            <a:noAutofit/>
          </a:bodyPr>
          <a:lstStyle/>
          <a:p>
            <a:pPr>
              <a:buNone/>
            </a:pPr>
            <a:r>
              <a:rPr lang="en-US" sz="3200" i="0" spc="0" dirty="0">
                <a:solidFill>
                  <a:schemeClr val="bg1"/>
                </a:solidFill>
                <a:latin typeface="+mn-lt"/>
              </a:rPr>
              <a:t>How to </a:t>
            </a:r>
            <a:r>
              <a:rPr lang="en-US" sz="3200" i="0" spc="0" dirty="0" smtClean="0">
                <a:solidFill>
                  <a:schemeClr val="bg1"/>
                </a:solidFill>
                <a:latin typeface="+mn-lt"/>
              </a:rPr>
              <a:t>Use </a:t>
            </a:r>
            <a:r>
              <a:rPr lang="en-US" sz="3200" i="0" spc="0" dirty="0">
                <a:solidFill>
                  <a:schemeClr val="bg1"/>
                </a:solidFill>
                <a:latin typeface="+mn-lt"/>
              </a:rPr>
              <a:t>the </a:t>
            </a:r>
            <a:r>
              <a:rPr lang="en-US" sz="3200" i="0" spc="0" dirty="0" smtClean="0">
                <a:solidFill>
                  <a:schemeClr val="bg1"/>
                </a:solidFill>
                <a:latin typeface="+mn-lt"/>
              </a:rPr>
              <a:t>Family and Children’s Trust Fund (FACT) Research </a:t>
            </a:r>
            <a:r>
              <a:rPr lang="en-US" sz="3200" i="0" spc="0" dirty="0">
                <a:solidFill>
                  <a:schemeClr val="bg1"/>
                </a:solidFill>
                <a:latin typeface="+mn-lt"/>
              </a:rPr>
              <a:t>Portal to </a:t>
            </a:r>
            <a:endParaRPr lang="en-US" sz="3200" i="0" spc="0" dirty="0" smtClean="0">
              <a:solidFill>
                <a:schemeClr val="bg1"/>
              </a:solidFill>
              <a:latin typeface="+mn-lt"/>
            </a:endParaRPr>
          </a:p>
          <a:p>
            <a:pPr>
              <a:buNone/>
            </a:pPr>
            <a:endParaRPr lang="en-US" sz="800" i="0" spc="0" dirty="0" smtClean="0">
              <a:solidFill>
                <a:schemeClr val="bg1"/>
              </a:solidFill>
              <a:latin typeface="+mn-lt"/>
            </a:endParaRPr>
          </a:p>
          <a:p>
            <a:pPr algn="ctr">
              <a:buNone/>
            </a:pPr>
            <a:r>
              <a:rPr lang="en-US" sz="4100" i="0" spc="0" dirty="0" smtClean="0">
                <a:solidFill>
                  <a:schemeClr val="bg1"/>
                </a:solidFill>
                <a:latin typeface="+mn-lt"/>
              </a:rPr>
              <a:t>Identify </a:t>
            </a:r>
            <a:r>
              <a:rPr lang="en-US" sz="4100" i="0" spc="0" dirty="0">
                <a:solidFill>
                  <a:schemeClr val="bg1"/>
                </a:solidFill>
                <a:latin typeface="+mn-lt"/>
              </a:rPr>
              <a:t>and Target Program Needs</a:t>
            </a:r>
            <a:endParaRPr lang="en-US" sz="4100" b="0" i="0" spc="0" dirty="0">
              <a:solidFill>
                <a:schemeClr val="bg1"/>
              </a:solidFill>
              <a:latin typeface="+mn-lt"/>
            </a:endParaRPr>
          </a:p>
        </p:txBody>
      </p:sp>
      <p:pic>
        <p:nvPicPr>
          <p:cNvPr id="6" name="Picture 5" descr="family_and_trust_fund_of_virginia_medium.png"/>
          <p:cNvPicPr>
            <a:picLocks noChangeAspect="1"/>
          </p:cNvPicPr>
          <p:nvPr/>
        </p:nvPicPr>
        <p:blipFill>
          <a:blip r:embed="rId2" cstate="print"/>
          <a:stretch>
            <a:fillRect/>
          </a:stretch>
        </p:blipFill>
        <p:spPr>
          <a:xfrm>
            <a:off x="2743200" y="5486400"/>
            <a:ext cx="6273016" cy="1142857"/>
          </a:xfrm>
          <a:prstGeom prst="rect">
            <a:avLst/>
          </a:prstGeom>
        </p:spPr>
      </p:pic>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Capacity Building</a:t>
            </a:r>
            <a:endParaRPr lang="en-US" dirty="0"/>
          </a:p>
        </p:txBody>
      </p:sp>
      <p:sp>
        <p:nvSpPr>
          <p:cNvPr id="3" name="Content Placeholder 2"/>
          <p:cNvSpPr>
            <a:spLocks noGrp="1"/>
          </p:cNvSpPr>
          <p:nvPr>
            <p:ph idx="1"/>
          </p:nvPr>
        </p:nvSpPr>
        <p:spPr/>
        <p:txBody>
          <a:bodyPr/>
          <a:lstStyle/>
          <a:p>
            <a:r>
              <a:rPr lang="en-US" dirty="0" smtClean="0"/>
              <a:t>The reports provide:</a:t>
            </a:r>
          </a:p>
          <a:p>
            <a:pPr lvl="1"/>
            <a:r>
              <a:rPr lang="en-US" dirty="0" smtClean="0"/>
              <a:t>Insight into the community’s make-up</a:t>
            </a:r>
          </a:p>
          <a:p>
            <a:pPr lvl="1"/>
            <a:r>
              <a:rPr lang="en-US" dirty="0" smtClean="0"/>
              <a:t>Framework to answer the resources that we have are adequate to be of value in providing the services</a:t>
            </a:r>
          </a:p>
          <a:p>
            <a:pPr lvl="1"/>
            <a:r>
              <a:rPr lang="en-US" dirty="0" smtClean="0"/>
              <a:t>Targeted training is developed and coordinated to support the need </a:t>
            </a:r>
          </a:p>
          <a:p>
            <a:pPr lvl="1"/>
            <a:r>
              <a:rPr lang="en-US" dirty="0" smtClean="0"/>
              <a:t>Monitor trends</a:t>
            </a:r>
          </a:p>
          <a:p>
            <a:endParaRPr lang="en-US" dirty="0"/>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 Clipping"/>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1295400" y="1600200"/>
            <a:ext cx="6611273" cy="4086796"/>
          </a:xfrm>
          <a:prstGeom prst="rect">
            <a:avLst/>
          </a:prstGeom>
        </p:spPr>
      </p:pic>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Grants</a:t>
            </a:r>
            <a:endParaRPr lang="en-US" dirty="0"/>
          </a:p>
        </p:txBody>
      </p:sp>
      <p:sp>
        <p:nvSpPr>
          <p:cNvPr id="3" name="Content Placeholder 2"/>
          <p:cNvSpPr>
            <a:spLocks noGrp="1"/>
          </p:cNvSpPr>
          <p:nvPr>
            <p:ph idx="1"/>
          </p:nvPr>
        </p:nvSpPr>
        <p:spPr/>
        <p:txBody>
          <a:bodyPr/>
          <a:lstStyle/>
          <a:p>
            <a:pPr marL="0" indent="0">
              <a:buNone/>
            </a:pPr>
            <a:r>
              <a:rPr lang="en-US" dirty="0" smtClean="0"/>
              <a:t>These reports are useful:</a:t>
            </a:r>
          </a:p>
          <a:p>
            <a:r>
              <a:rPr lang="en-US" dirty="0" smtClean="0"/>
              <a:t>To research a community’s  conditions, trends, needs and compare to criteria set forth as a condition of eligibility for funding</a:t>
            </a:r>
          </a:p>
          <a:p>
            <a:r>
              <a:rPr lang="en-US" dirty="0" smtClean="0"/>
              <a:t>To support answers to questions within the request for proposals within funding applications</a:t>
            </a:r>
          </a:p>
          <a:p>
            <a:r>
              <a:rPr lang="en-US" dirty="0" smtClean="0"/>
              <a:t>Example – FACT grant</a:t>
            </a:r>
          </a:p>
          <a:p>
            <a:endParaRPr lang="en-US" dirty="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812536"/>
          </a:xfrm>
        </p:spPr>
        <p:txBody>
          <a:bodyPr>
            <a:normAutofit fontScale="32500" lnSpcReduction="20000"/>
          </a:bodyPr>
          <a:lstStyle/>
          <a:p>
            <a:pPr fontAlgn="t"/>
            <a:r>
              <a:rPr lang="en-US" b="1" dirty="0" smtClean="0"/>
              <a:t>Long Term Outcome:</a:t>
            </a:r>
          </a:p>
          <a:p>
            <a:pPr fontAlgn="t"/>
            <a:r>
              <a:rPr lang="en-US" b="1" dirty="0" smtClean="0"/>
              <a:t>To Prevent Family Violence</a:t>
            </a:r>
          </a:p>
          <a:p>
            <a:pPr fontAlgn="t"/>
            <a:r>
              <a:rPr lang="en-US" b="1" dirty="0" smtClean="0"/>
              <a:t>The indicator this project will address is…</a:t>
            </a:r>
            <a:endParaRPr lang="en-US" dirty="0" smtClean="0"/>
          </a:p>
          <a:p>
            <a:pPr fontAlgn="t"/>
            <a:r>
              <a:rPr lang="en-US" b="1" dirty="0" smtClean="0"/>
              <a:t>(Attachment B, Question 5)</a:t>
            </a:r>
            <a:endParaRPr lang="en-US" dirty="0" smtClean="0"/>
          </a:p>
          <a:p>
            <a:pPr fontAlgn="t"/>
            <a:r>
              <a:rPr lang="en-US" b="1" dirty="0" smtClean="0"/>
              <a:t> </a:t>
            </a:r>
          </a:p>
          <a:p>
            <a:pPr fontAlgn="t"/>
            <a:r>
              <a:rPr lang="en-US" dirty="0" smtClean="0"/>
              <a:t>CPS founded investigations of abuse and neglect of children</a:t>
            </a:r>
          </a:p>
          <a:p>
            <a:pPr fontAlgn="t"/>
            <a:r>
              <a:rPr lang="en-US" dirty="0" smtClean="0"/>
              <a:t>CPS completed family assessments </a:t>
            </a:r>
          </a:p>
          <a:p>
            <a:pPr fontAlgn="t"/>
            <a:r>
              <a:rPr lang="en-US" b="1" dirty="0" smtClean="0"/>
              <a:t>The goal of this project is to produce/provide…</a:t>
            </a:r>
            <a:endParaRPr lang="en-US" dirty="0" smtClean="0"/>
          </a:p>
          <a:p>
            <a:pPr fontAlgn="t"/>
            <a:r>
              <a:rPr lang="en-US" b="1" dirty="0" smtClean="0"/>
              <a:t>(products or services, output)</a:t>
            </a:r>
            <a:endParaRPr lang="en-US" dirty="0" smtClean="0"/>
          </a:p>
          <a:p>
            <a:pPr fontAlgn="t"/>
            <a:r>
              <a:rPr lang="en-US" b="1" dirty="0" smtClean="0"/>
              <a:t> </a:t>
            </a:r>
          </a:p>
          <a:p>
            <a:pPr fontAlgn="t"/>
            <a:r>
              <a:rPr lang="en-US" dirty="0" smtClean="0"/>
              <a:t>Provide Darkness to Light’s Stewards of Children child abuse prevention training to 120-140 individuals through the coordination of eight community education/outreach forums from 7/1/14 to 6/30/15. </a:t>
            </a:r>
          </a:p>
          <a:p>
            <a:pPr fontAlgn="t"/>
            <a:r>
              <a:rPr lang="en-US" b="1" dirty="0" smtClean="0"/>
              <a:t>To…</a:t>
            </a:r>
            <a:endParaRPr lang="en-US" dirty="0" smtClean="0"/>
          </a:p>
          <a:p>
            <a:pPr fontAlgn="t"/>
            <a:r>
              <a:rPr lang="en-US" b="1" dirty="0" smtClean="0"/>
              <a:t>(target of change)</a:t>
            </a:r>
            <a:endParaRPr lang="en-US" dirty="0" smtClean="0"/>
          </a:p>
          <a:p>
            <a:pPr fontAlgn="t"/>
            <a:r>
              <a:rPr lang="en-US" b="1" dirty="0" smtClean="0"/>
              <a:t> </a:t>
            </a:r>
          </a:p>
          <a:p>
            <a:pPr fontAlgn="t"/>
            <a:r>
              <a:rPr lang="en-US" dirty="0" smtClean="0"/>
              <a:t>To increase community members’ awareness of child abuse signs and symptoms, prevention strategies, and local resources.</a:t>
            </a:r>
          </a:p>
          <a:p>
            <a:pPr fontAlgn="t"/>
            <a:r>
              <a:rPr lang="en-US" dirty="0" smtClean="0"/>
              <a:t> </a:t>
            </a:r>
          </a:p>
          <a:p>
            <a:pPr fontAlgn="t"/>
            <a:r>
              <a:rPr lang="en-US" b="1" dirty="0" smtClean="0"/>
              <a:t>So that they can…</a:t>
            </a:r>
            <a:endParaRPr lang="en-US" dirty="0" smtClean="0"/>
          </a:p>
          <a:p>
            <a:pPr fontAlgn="t"/>
            <a:r>
              <a:rPr lang="en-US" b="1" dirty="0" smtClean="0"/>
              <a:t>(intermediate outcome)</a:t>
            </a:r>
            <a:endParaRPr lang="en-US" dirty="0" smtClean="0"/>
          </a:p>
          <a:p>
            <a:pPr fontAlgn="t"/>
            <a:r>
              <a:rPr lang="en-US" b="1" dirty="0" smtClean="0"/>
              <a:t> </a:t>
            </a:r>
          </a:p>
          <a:p>
            <a:pPr fontAlgn="t"/>
            <a:r>
              <a:rPr lang="en-US" dirty="0" smtClean="0"/>
              <a:t>Community members will be empowered to share in the protection of children by effectively identifying, responding to and reporting child abuse.</a:t>
            </a:r>
          </a:p>
          <a:p>
            <a:pPr fontAlgn="t"/>
            <a:r>
              <a:rPr lang="en-US" b="1" dirty="0" smtClean="0"/>
              <a:t>Resulting ultimately in…</a:t>
            </a:r>
            <a:endParaRPr lang="en-US" dirty="0" smtClean="0"/>
          </a:p>
          <a:p>
            <a:pPr fontAlgn="t"/>
            <a:r>
              <a:rPr lang="en-US" b="1" dirty="0" smtClean="0"/>
              <a:t>(end outcome)</a:t>
            </a:r>
            <a:endParaRPr lang="en-US" dirty="0" smtClean="0"/>
          </a:p>
          <a:p>
            <a:pPr fontAlgn="t"/>
            <a:r>
              <a:rPr lang="en-US" b="1" dirty="0" smtClean="0"/>
              <a:t>What is the desired outcome?</a:t>
            </a:r>
            <a:endParaRPr lang="en-US" dirty="0" smtClean="0"/>
          </a:p>
          <a:p>
            <a:pPr fontAlgn="t"/>
            <a:r>
              <a:rPr lang="en-US" b="1" dirty="0" smtClean="0"/>
              <a:t>What is the end benefit to clients?</a:t>
            </a:r>
            <a:endParaRPr lang="en-US" dirty="0" smtClean="0"/>
          </a:p>
          <a:p>
            <a:pPr fontAlgn="t"/>
            <a:r>
              <a:rPr lang="en-US" b="1" dirty="0" smtClean="0"/>
              <a:t> </a:t>
            </a:r>
          </a:p>
          <a:p>
            <a:pPr fontAlgn="t"/>
            <a:r>
              <a:rPr lang="en-US" dirty="0" smtClean="0"/>
              <a:t>85% of community members participating in the Darkness to Light training will indicate an increased awareness of the local conditions that impact family and community-based violence as evidenced by a pre and post testing tool.</a:t>
            </a:r>
          </a:p>
          <a:p>
            <a:pPr fontAlgn="t"/>
            <a:r>
              <a:rPr lang="en-US" dirty="0" smtClean="0"/>
              <a:t> </a:t>
            </a:r>
          </a:p>
          <a:p>
            <a:pPr fontAlgn="t"/>
            <a:r>
              <a:rPr lang="en-US" dirty="0" smtClean="0"/>
              <a:t>90% of community members participating in the Darkness to Light training will indicate an increased awareness of strategies to prevent child abuse and neglect as evidenced by a pre and post testing tool.</a:t>
            </a:r>
          </a:p>
          <a:p>
            <a:pPr fontAlgn="t"/>
            <a:r>
              <a:rPr lang="en-US" dirty="0" smtClean="0"/>
              <a:t> </a:t>
            </a:r>
          </a:p>
          <a:p>
            <a:pPr fontAlgn="t"/>
            <a:r>
              <a:rPr lang="en-US" dirty="0" smtClean="0"/>
              <a:t>100% of community members participating in the Darkness to Light training will know how to report complaints of child abuse and neglect to the Virginia Department of Social Services state hotline, the local Department of Social Services and local law enforcement as evidenced by a pre and post testing tool.</a:t>
            </a:r>
          </a:p>
          <a:p>
            <a:pPr fontAlgn="t"/>
            <a:r>
              <a:rPr lang="en-US" dirty="0" smtClean="0"/>
              <a:t> </a:t>
            </a:r>
          </a:p>
          <a:p>
            <a:pPr fontAlgn="t"/>
            <a:r>
              <a:rPr lang="en-US" dirty="0" smtClean="0"/>
              <a:t>100% of community members participating in the Darkness to Light training will sign an agreement to be a Steward for Children and commit to being proactive in protecting children as evidenced by the signed agreement.   </a:t>
            </a:r>
          </a:p>
          <a:p>
            <a:endParaRPr lang="en-US"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Collaboration</a:t>
            </a:r>
            <a:endParaRPr lang="en-US" dirty="0"/>
          </a:p>
        </p:txBody>
      </p:sp>
      <p:sp>
        <p:nvSpPr>
          <p:cNvPr id="3" name="Content Placeholder 2"/>
          <p:cNvSpPr>
            <a:spLocks noGrp="1"/>
          </p:cNvSpPr>
          <p:nvPr>
            <p:ph idx="1"/>
          </p:nvPr>
        </p:nvSpPr>
        <p:spPr/>
        <p:txBody>
          <a:bodyPr/>
          <a:lstStyle/>
          <a:p>
            <a:r>
              <a:rPr lang="en-US" dirty="0" smtClean="0"/>
              <a:t>Promoting collaborative partnerships and/or shared resources through the awareness of comparative data in other communities</a:t>
            </a:r>
          </a:p>
          <a:p>
            <a:pPr marL="36576" indent="0">
              <a:buNone/>
            </a:pPr>
            <a:endParaRPr lang="en-US" dirty="0" smtClean="0"/>
          </a:p>
          <a:p>
            <a:pPr marL="0" indent="0">
              <a:buNone/>
            </a:pPr>
            <a:r>
              <a:rPr lang="en-US" dirty="0" smtClean="0"/>
              <a:t>Examples:</a:t>
            </a:r>
          </a:p>
          <a:p>
            <a:r>
              <a:rPr lang="en-US" dirty="0" smtClean="0"/>
              <a:t>Consortiums/Peer Reviews </a:t>
            </a:r>
          </a:p>
          <a:p>
            <a:r>
              <a:rPr lang="en-US" dirty="0" smtClean="0"/>
              <a:t>Collaborative trainings </a:t>
            </a:r>
          </a:p>
          <a:p>
            <a:endParaRPr lang="en-US" dirty="0"/>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Community Awareness and Education</a:t>
            </a:r>
            <a:endParaRPr lang="en-US" dirty="0"/>
          </a:p>
        </p:txBody>
      </p:sp>
      <p:sp>
        <p:nvSpPr>
          <p:cNvPr id="3" name="Content Placeholder 2"/>
          <p:cNvSpPr>
            <a:spLocks noGrp="1"/>
          </p:cNvSpPr>
          <p:nvPr>
            <p:ph idx="1"/>
          </p:nvPr>
        </p:nvSpPr>
        <p:spPr/>
        <p:txBody>
          <a:bodyPr/>
          <a:lstStyle/>
          <a:p>
            <a:pPr marL="0" indent="0">
              <a:buNone/>
            </a:pPr>
            <a:r>
              <a:rPr lang="en-US" dirty="0" smtClean="0"/>
              <a:t>We use the data from these reports:</a:t>
            </a:r>
          </a:p>
          <a:p>
            <a:pPr marL="0" indent="0">
              <a:buNone/>
            </a:pPr>
            <a:endParaRPr lang="en-US" dirty="0" smtClean="0"/>
          </a:p>
          <a:p>
            <a:r>
              <a:rPr lang="en-US" dirty="0" smtClean="0"/>
              <a:t>To announce or advertise upcoming projects/trainings </a:t>
            </a:r>
          </a:p>
          <a:p>
            <a:r>
              <a:rPr lang="en-US" dirty="0" smtClean="0"/>
              <a:t>To develop written resources </a:t>
            </a:r>
          </a:p>
          <a:p>
            <a:r>
              <a:rPr lang="en-US" dirty="0" smtClean="0"/>
              <a:t>Market our services through data markers on </a:t>
            </a:r>
            <a:r>
              <a:rPr lang="en-US" dirty="0" err="1" smtClean="0"/>
              <a:t>Facebook</a:t>
            </a:r>
            <a:r>
              <a:rPr lang="en-US" dirty="0" smtClean="0"/>
              <a:t> and our website</a:t>
            </a:r>
          </a:p>
          <a:p>
            <a:endParaRPr lang="en-US" dirty="0"/>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 Clipping"/>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304800" y="609600"/>
            <a:ext cx="4343400" cy="5847179"/>
          </a:xfrm>
          <a:prstGeom prst="rect">
            <a:avLst/>
          </a:prstGeom>
        </p:spPr>
      </p:pic>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Develop &amp; Define Operational Practice</a:t>
            </a:r>
            <a:endParaRPr lang="en-US" dirty="0"/>
          </a:p>
        </p:txBody>
      </p:sp>
      <p:sp>
        <p:nvSpPr>
          <p:cNvPr id="3" name="Content Placeholder 2"/>
          <p:cNvSpPr>
            <a:spLocks noGrp="1"/>
          </p:cNvSpPr>
          <p:nvPr>
            <p:ph idx="1"/>
          </p:nvPr>
        </p:nvSpPr>
        <p:spPr/>
        <p:txBody>
          <a:bodyPr/>
          <a:lstStyle/>
          <a:p>
            <a:pPr marL="0" indent="0">
              <a:buNone/>
            </a:pPr>
            <a:r>
              <a:rPr lang="en-US" dirty="0" smtClean="0"/>
              <a:t>We have used the data:</a:t>
            </a:r>
          </a:p>
          <a:p>
            <a:r>
              <a:rPr lang="en-US" dirty="0" smtClean="0"/>
              <a:t>To develop service flyers for internal use, to educate and motivate our team partners</a:t>
            </a:r>
          </a:p>
          <a:p>
            <a:r>
              <a:rPr lang="en-US" dirty="0" smtClean="0"/>
              <a:t>Consideration of this data drives possible changes to policies/guidelines to meet the identified need or enhance our response to community and family-based violence</a:t>
            </a:r>
          </a:p>
          <a:p>
            <a:pPr>
              <a:buNone/>
            </a:pPr>
            <a:endParaRPr lang="en-US" dirty="0"/>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family-violence-indicator-local-data-tool_w-overlay.jpg"/>
          <p:cNvPicPr>
            <a:picLocks noChangeAspect="1"/>
          </p:cNvPicPr>
          <p:nvPr/>
        </p:nvPicPr>
        <p:blipFill>
          <a:blip r:embed="rId3" cstate="print"/>
          <a:stretch>
            <a:fillRect/>
          </a:stretch>
        </p:blipFill>
        <p:spPr>
          <a:xfrm>
            <a:off x="3429000" y="3236722"/>
            <a:ext cx="2209800" cy="1716278"/>
          </a:xfrm>
          <a:prstGeom prst="rect">
            <a:avLst/>
          </a:prstGeom>
        </p:spPr>
      </p:pic>
      <p:pic>
        <p:nvPicPr>
          <p:cNvPr id="11" name="Picture 10" descr="family-violence-data-sources_w-overlay.jpg"/>
          <p:cNvPicPr>
            <a:picLocks noChangeAspect="1"/>
          </p:cNvPicPr>
          <p:nvPr/>
        </p:nvPicPr>
        <p:blipFill>
          <a:blip r:embed="rId4" cstate="print"/>
          <a:stretch>
            <a:fillRect/>
          </a:stretch>
        </p:blipFill>
        <p:spPr>
          <a:xfrm>
            <a:off x="5867400" y="4428744"/>
            <a:ext cx="2514600" cy="1743456"/>
          </a:xfrm>
          <a:prstGeom prst="rect">
            <a:avLst/>
          </a:prstGeom>
        </p:spPr>
      </p:pic>
      <p:pic>
        <p:nvPicPr>
          <p:cNvPr id="12" name="Picture 11" descr="the-fact-report_w-overlay-300x208.jpg"/>
          <p:cNvPicPr>
            <a:picLocks noChangeAspect="1"/>
          </p:cNvPicPr>
          <p:nvPr/>
        </p:nvPicPr>
        <p:blipFill>
          <a:blip r:embed="rId5" cstate="print"/>
          <a:stretch>
            <a:fillRect/>
          </a:stretch>
        </p:blipFill>
        <p:spPr>
          <a:xfrm>
            <a:off x="304800" y="1828800"/>
            <a:ext cx="2857500" cy="1981200"/>
          </a:xfrm>
          <a:prstGeom prst="rect">
            <a:avLst/>
          </a:prstGeom>
        </p:spPr>
      </p:pic>
      <p:pic>
        <p:nvPicPr>
          <p:cNvPr id="13" name="Picture 12" descr="facing-the-facts-annual-issue-brief_w-overlay.jpg"/>
          <p:cNvPicPr>
            <a:picLocks noChangeAspect="1"/>
          </p:cNvPicPr>
          <p:nvPr/>
        </p:nvPicPr>
        <p:blipFill>
          <a:blip r:embed="rId6" cstate="print"/>
          <a:stretch>
            <a:fillRect/>
          </a:stretch>
        </p:blipFill>
        <p:spPr>
          <a:xfrm>
            <a:off x="5867400" y="1828800"/>
            <a:ext cx="2857500" cy="1981200"/>
          </a:xfrm>
          <a:prstGeom prst="rect">
            <a:avLst/>
          </a:prstGeom>
        </p:spPr>
      </p:pic>
      <p:sp>
        <p:nvSpPr>
          <p:cNvPr id="17" name="Title 1"/>
          <p:cNvSpPr>
            <a:spLocks noGrp="1"/>
          </p:cNvSpPr>
          <p:nvPr>
            <p:ph type="title"/>
          </p:nvPr>
        </p:nvSpPr>
        <p:spPr>
          <a:xfrm>
            <a:off x="381000" y="685800"/>
            <a:ext cx="8382000" cy="941796"/>
          </a:xfrm>
        </p:spPr>
        <p:txBody>
          <a:bodyPr>
            <a:normAutofit fontScale="90000"/>
          </a:bodyPr>
          <a:lstStyle/>
          <a:p>
            <a:r>
              <a:rPr lang="en-US" sz="3400" dirty="0" smtClean="0"/>
              <a:t>FACT Research Portal: Data Clearinghouse on Family Violence throughout Virginia</a:t>
            </a:r>
            <a:endParaRPr lang="en-US" sz="3400" b="1" dirty="0">
              <a:latin typeface="Helvetica LT Std Cond" pitchFamily="34" charset="0"/>
            </a:endParaRPr>
          </a:p>
        </p:txBody>
      </p:sp>
      <p:pic>
        <p:nvPicPr>
          <p:cNvPr id="18" name="Picture 17" descr="events-info_w-overlay.fw.png"/>
          <p:cNvPicPr>
            <a:picLocks noChangeAspect="1"/>
          </p:cNvPicPr>
          <p:nvPr/>
        </p:nvPicPr>
        <p:blipFill>
          <a:blip r:embed="rId7" cstate="print"/>
          <a:stretch>
            <a:fillRect/>
          </a:stretch>
        </p:blipFill>
        <p:spPr>
          <a:xfrm>
            <a:off x="381000" y="4399280"/>
            <a:ext cx="2667000" cy="1849120"/>
          </a:xfrm>
          <a:prstGeom prst="rect">
            <a:avLst/>
          </a:prstGeom>
        </p:spPr>
      </p:pic>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5562600"/>
            <a:ext cx="9144000" cy="563231"/>
          </a:xfrm>
          <a:prstGeom prst="rect">
            <a:avLst/>
          </a:prstGeom>
        </p:spPr>
        <p:txBody>
          <a:bodyPr wrap="square">
            <a:spAutoFit/>
          </a:bodyPr>
          <a:lstStyle/>
          <a:p>
            <a:pPr algn="ctr">
              <a:lnSpc>
                <a:spcPct val="170000"/>
              </a:lnSpc>
              <a:buNone/>
            </a:pPr>
            <a:r>
              <a:rPr lang="en-US" u="sng" dirty="0" smtClean="0">
                <a:solidFill>
                  <a:srgbClr val="92D050"/>
                </a:solidFill>
                <a:hlinkClick r:id="rId3"/>
              </a:rPr>
              <a:t>http://www.fact.virginia.gov/finding-the-facts-research-and-data-portal/</a:t>
            </a:r>
            <a:r>
              <a:rPr lang="en-US" dirty="0" smtClean="0">
                <a:solidFill>
                  <a:srgbClr val="92D050"/>
                </a:solidFill>
              </a:rPr>
              <a:t> </a:t>
            </a:r>
          </a:p>
        </p:txBody>
      </p:sp>
      <p:sp>
        <p:nvSpPr>
          <p:cNvPr id="2" name="Title 1"/>
          <p:cNvSpPr>
            <a:spLocks noGrp="1"/>
          </p:cNvSpPr>
          <p:nvPr>
            <p:ph type="title"/>
          </p:nvPr>
        </p:nvSpPr>
        <p:spPr>
          <a:xfrm>
            <a:off x="381000" y="762000"/>
            <a:ext cx="8382000" cy="941796"/>
          </a:xfrm>
        </p:spPr>
        <p:txBody>
          <a:bodyPr>
            <a:normAutofit/>
          </a:bodyPr>
          <a:lstStyle/>
          <a:p>
            <a:r>
              <a:rPr lang="en-US" sz="3400" dirty="0" smtClean="0"/>
              <a:t>FACT Research Portal</a:t>
            </a:r>
            <a:endParaRPr lang="en-US" sz="3400" b="1" dirty="0">
              <a:latin typeface="Helvetica LT Std Cond" pitchFamily="34" charset="0"/>
            </a:endParaRPr>
          </a:p>
        </p:txBody>
      </p:sp>
      <p:pic>
        <p:nvPicPr>
          <p:cNvPr id="2050" name="Picture 2"/>
          <p:cNvPicPr>
            <a:picLocks noChangeAspect="1" noChangeArrowheads="1"/>
          </p:cNvPicPr>
          <p:nvPr/>
        </p:nvPicPr>
        <p:blipFill>
          <a:blip r:embed="rId4" cstate="print"/>
          <a:srcRect/>
          <a:stretch>
            <a:fillRect/>
          </a:stretch>
        </p:blipFill>
        <p:spPr bwMode="auto">
          <a:xfrm>
            <a:off x="1143000" y="1676400"/>
            <a:ext cx="6705600" cy="4054549"/>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Introductions</a:t>
            </a:r>
            <a:endParaRPr lang="en-US" dirty="0"/>
          </a:p>
        </p:txBody>
      </p:sp>
      <p:sp>
        <p:nvSpPr>
          <p:cNvPr id="3" name="Content Placeholder 2"/>
          <p:cNvSpPr>
            <a:spLocks noGrp="1"/>
          </p:cNvSpPr>
          <p:nvPr>
            <p:ph idx="1"/>
          </p:nvPr>
        </p:nvSpPr>
        <p:spPr/>
        <p:txBody>
          <a:bodyPr>
            <a:normAutofit/>
          </a:bodyPr>
          <a:lstStyle/>
          <a:p>
            <a:r>
              <a:rPr lang="en-US" dirty="0" smtClean="0"/>
              <a:t>Presenters</a:t>
            </a:r>
          </a:p>
          <a:p>
            <a:pPr lvl="1"/>
            <a:r>
              <a:rPr lang="en-US" sz="2000" dirty="0" smtClean="0"/>
              <a:t>Nicole Poulin, Executive Director, FACT</a:t>
            </a:r>
          </a:p>
          <a:p>
            <a:pPr lvl="1"/>
            <a:r>
              <a:rPr lang="en-US" sz="2000" dirty="0" smtClean="0"/>
              <a:t>Rebecca Hjelm, Senior Research Associate, FACT</a:t>
            </a:r>
          </a:p>
          <a:p>
            <a:pPr lvl="1"/>
            <a:r>
              <a:rPr lang="en-US" sz="2000" dirty="0" smtClean="0"/>
              <a:t>Joyce Moran, Executive Officer, Southern VA Child Advocacy Center</a:t>
            </a:r>
          </a:p>
          <a:p>
            <a:pPr>
              <a:buNone/>
            </a:pPr>
            <a:endParaRPr lang="en-US" dirty="0" smtClean="0"/>
          </a:p>
          <a:p>
            <a:r>
              <a:rPr lang="en-US" dirty="0" smtClean="0"/>
              <a:t>Attendees</a:t>
            </a:r>
          </a:p>
          <a:p>
            <a:pPr>
              <a:buNone/>
            </a:pPr>
            <a:endParaRPr lang="en-US" dirty="0" smtClean="0"/>
          </a:p>
          <a:p>
            <a:endParaRPr lang="en-US" dirty="0" smtClean="0"/>
          </a:p>
          <a:p>
            <a:endParaRPr lang="en-US" dirty="0"/>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Analysis</a:t>
            </a:r>
            <a:endParaRPr lang="en-US" dirty="0"/>
          </a:p>
        </p:txBody>
      </p:sp>
      <p:sp>
        <p:nvSpPr>
          <p:cNvPr id="3" name="Content Placeholder 2"/>
          <p:cNvSpPr>
            <a:spLocks noGrp="1"/>
          </p:cNvSpPr>
          <p:nvPr>
            <p:ph idx="1"/>
          </p:nvPr>
        </p:nvSpPr>
        <p:spPr/>
        <p:txBody>
          <a:bodyPr/>
          <a:lstStyle/>
          <a:p>
            <a:pPr>
              <a:buNone/>
            </a:pPr>
            <a:r>
              <a:rPr lang="en-US" u="sng" dirty="0" smtClean="0">
                <a:hlinkClick r:id="rId2"/>
              </a:rPr>
              <a:t>http://www.publicprofit.net/Dabbling-In-The-Data</a:t>
            </a:r>
            <a:r>
              <a:rPr lang="en-US" dirty="0" smtClean="0"/>
              <a:t> </a:t>
            </a:r>
          </a:p>
          <a:p>
            <a:r>
              <a:rPr lang="en-US" dirty="0" smtClean="0"/>
              <a:t>Categorizing</a:t>
            </a:r>
          </a:p>
          <a:p>
            <a:r>
              <a:rPr lang="en-US" dirty="0" smtClean="0"/>
              <a:t>Simple Tallies</a:t>
            </a:r>
          </a:p>
          <a:p>
            <a:pPr>
              <a:buNone/>
            </a:pPr>
            <a:endParaRPr lang="en-US" dirty="0" smtClean="0"/>
          </a:p>
          <a:p>
            <a:endParaRPr lang="en-US" dirty="0"/>
          </a:p>
        </p:txBody>
      </p:sp>
    </p:spTree>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Applying the Data </a:t>
            </a:r>
            <a:endParaRPr lang="en-US" dirty="0"/>
          </a:p>
        </p:txBody>
      </p:sp>
      <p:sp>
        <p:nvSpPr>
          <p:cNvPr id="3" name="Content Placeholder 2"/>
          <p:cNvSpPr>
            <a:spLocks noGrp="1"/>
          </p:cNvSpPr>
          <p:nvPr>
            <p:ph idx="1"/>
          </p:nvPr>
        </p:nvSpPr>
        <p:spPr/>
        <p:txBody>
          <a:bodyPr/>
          <a:lstStyle/>
          <a:p>
            <a:r>
              <a:rPr lang="en-US" dirty="0" smtClean="0"/>
              <a:t>How much</a:t>
            </a:r>
            <a:r>
              <a:rPr lang="en-US" dirty="0" smtClean="0"/>
              <a:t>? Is </a:t>
            </a:r>
            <a:r>
              <a:rPr lang="en-US" dirty="0" smtClean="0"/>
              <a:t>anyone better off</a:t>
            </a:r>
            <a:r>
              <a:rPr lang="en-US" dirty="0" smtClean="0"/>
              <a:t>?</a:t>
            </a:r>
          </a:p>
          <a:p>
            <a:pPr lvl="1"/>
            <a:r>
              <a:rPr lang="en-US" dirty="0" smtClean="0"/>
              <a:t>http://resultsaccountability.com/workshops/</a:t>
            </a:r>
            <a:endParaRPr lang="en-US" dirty="0" smtClean="0"/>
          </a:p>
          <a:p>
            <a:r>
              <a:rPr lang="en-US" dirty="0" smtClean="0"/>
              <a:t>Group exercise</a:t>
            </a:r>
            <a:endParaRPr lang="en-US" dirty="0"/>
          </a:p>
        </p:txBody>
      </p:sp>
    </p:spTree>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Communicating Your Findings</a:t>
            </a:r>
            <a:endParaRPr lang="en-US" dirty="0"/>
          </a:p>
        </p:txBody>
      </p:sp>
      <p:sp>
        <p:nvSpPr>
          <p:cNvPr id="3" name="Content Placeholder 2"/>
          <p:cNvSpPr>
            <a:spLocks noGrp="1"/>
          </p:cNvSpPr>
          <p:nvPr>
            <p:ph idx="1"/>
          </p:nvPr>
        </p:nvSpPr>
        <p:spPr/>
        <p:txBody>
          <a:bodyPr/>
          <a:lstStyle/>
          <a:p>
            <a:r>
              <a:rPr lang="en-US" dirty="0" smtClean="0"/>
              <a:t>T-shirt activity</a:t>
            </a:r>
          </a:p>
          <a:p>
            <a:r>
              <a:rPr lang="en-US" dirty="0" smtClean="0"/>
              <a:t>Dabbling in the Data</a:t>
            </a:r>
          </a:p>
          <a:p>
            <a:pPr lvl="1"/>
            <a:r>
              <a:rPr lang="en-US" u="sng" dirty="0" smtClean="0">
                <a:hlinkClick r:id="rId2"/>
              </a:rPr>
              <a:t>http://www.publicprofit.net/Dabbling-In-The-Data</a:t>
            </a:r>
            <a:r>
              <a:rPr lang="en-US" dirty="0" smtClean="0"/>
              <a:t> </a:t>
            </a:r>
          </a:p>
          <a:p>
            <a:pPr lvl="1"/>
            <a:endParaRPr lang="en-US" dirty="0" smtClean="0"/>
          </a:p>
          <a:p>
            <a:endParaRPr lang="en-US" dirty="0"/>
          </a:p>
        </p:txBody>
      </p:sp>
    </p:spTree>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descr="C:\Users\utp95322\AppData\Local\Microsoft\Windows\Temporary Internet Files\Content.IE5\HV7EEQ59\questions[1].gif"/>
          <p:cNvPicPr>
            <a:picLocks noChangeAspect="1" noChangeArrowheads="1"/>
          </p:cNvPicPr>
          <p:nvPr/>
        </p:nvPicPr>
        <p:blipFill>
          <a:blip r:embed="rId2" cstate="print"/>
          <a:srcRect/>
          <a:stretch>
            <a:fillRect/>
          </a:stretch>
        </p:blipFill>
        <p:spPr bwMode="auto">
          <a:xfrm>
            <a:off x="2057400" y="1256372"/>
            <a:ext cx="4191000" cy="3782122"/>
          </a:xfrm>
          <a:prstGeom prst="rect">
            <a:avLst/>
          </a:prstGeom>
          <a:noFill/>
        </p:spPr>
      </p:pic>
    </p:spTree>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p:spPr>
        <p:txBody>
          <a:bodyPr/>
          <a:lstStyle/>
          <a:p>
            <a:r>
              <a:rPr lang="en-US" dirty="0" smtClean="0"/>
              <a:t>Additional Support</a:t>
            </a:r>
            <a:endParaRPr lang="en-US" dirty="0"/>
          </a:p>
        </p:txBody>
      </p:sp>
      <p:sp>
        <p:nvSpPr>
          <p:cNvPr id="3" name="Content Placeholder 2"/>
          <p:cNvSpPr>
            <a:spLocks noGrp="1"/>
          </p:cNvSpPr>
          <p:nvPr>
            <p:ph idx="1"/>
          </p:nvPr>
        </p:nvSpPr>
        <p:spPr>
          <a:xfrm>
            <a:off x="457200" y="1981200"/>
            <a:ext cx="8229600" cy="4325112"/>
          </a:xfrm>
        </p:spPr>
        <p:txBody>
          <a:bodyPr>
            <a:normAutofit fontScale="92500" lnSpcReduction="20000"/>
          </a:bodyPr>
          <a:lstStyle/>
          <a:p>
            <a:r>
              <a:rPr lang="en-US" dirty="0" smtClean="0"/>
              <a:t>Contact us with any questions or concerns!</a:t>
            </a:r>
          </a:p>
          <a:p>
            <a:pPr>
              <a:buNone/>
            </a:pPr>
            <a:endParaRPr lang="en-US" dirty="0" smtClean="0">
              <a:hlinkClick r:id="rId3"/>
            </a:endParaRPr>
          </a:p>
          <a:p>
            <a:pPr>
              <a:buNone/>
            </a:pPr>
            <a:r>
              <a:rPr lang="en-US" dirty="0" smtClean="0">
                <a:hlinkClick r:id="rId3"/>
              </a:rPr>
              <a:t>http://www.fact.virginia.gov/finding-the-facts-research-and-data-portal/</a:t>
            </a:r>
            <a:endParaRPr lang="en-US" dirty="0" smtClean="0"/>
          </a:p>
          <a:p>
            <a:endParaRPr lang="en-US" dirty="0" smtClean="0"/>
          </a:p>
          <a:p>
            <a:r>
              <a:rPr lang="en-US" dirty="0" smtClean="0"/>
              <a:t>Online webinar available: </a:t>
            </a:r>
            <a:r>
              <a:rPr lang="en-US" dirty="0" smtClean="0">
                <a:hlinkClick r:id="rId4"/>
              </a:rPr>
              <a:t>https://www.youtube.com/watch?v=Jh4s6hK1qLw&amp;noredirect=1</a:t>
            </a:r>
            <a:endParaRPr lang="en-US" dirty="0" smtClean="0"/>
          </a:p>
          <a:p>
            <a:pPr>
              <a:buNone/>
            </a:pPr>
            <a:endParaRPr lang="en-US" dirty="0" smtClean="0"/>
          </a:p>
          <a:p>
            <a:r>
              <a:rPr lang="en-US" dirty="0" smtClean="0"/>
              <a:t>Step-by-step guide: </a:t>
            </a:r>
            <a:r>
              <a:rPr lang="en-US" dirty="0" smtClean="0">
                <a:hlinkClick r:id="rId5"/>
              </a:rPr>
              <a:t>http://www.fact.virginia.gov/wp-content/uploads/2015/01/Step-by-Step.pdf</a:t>
            </a:r>
            <a:endParaRPr lang="en-US" dirty="0" smtClean="0"/>
          </a:p>
          <a:p>
            <a:pPr>
              <a:buNone/>
            </a:pPr>
            <a:endParaRPr lang="en-US" dirty="0" smtClean="0">
              <a:hlinkClick r:id="rId3"/>
            </a:endParaRPr>
          </a:p>
          <a:p>
            <a:pPr>
              <a:buNone/>
            </a:pPr>
            <a:endParaRPr lang="en-US" dirty="0" smtClean="0"/>
          </a:p>
          <a:p>
            <a:endParaRPr lang="en-US" dirty="0"/>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5410200" y="2057400"/>
            <a:ext cx="3429000" cy="2862322"/>
          </a:xfrm>
          <a:prstGeom prst="rect">
            <a:avLst/>
          </a:prstGeom>
        </p:spPr>
        <p:txBody>
          <a:bodyPr wrap="square">
            <a:spAutoFit/>
          </a:bodyPr>
          <a:lstStyle/>
          <a:p>
            <a:r>
              <a:rPr lang="en-US" dirty="0" smtClean="0"/>
              <a:t>Follow us on Twitter, like us on </a:t>
            </a:r>
            <a:r>
              <a:rPr lang="en-US" dirty="0" err="1" smtClean="0"/>
              <a:t>Facebook</a:t>
            </a:r>
            <a:r>
              <a:rPr lang="en-US" dirty="0" smtClean="0"/>
              <a:t>, catch us on YouTube and signup to stay current with the latest news and updates with our Newsletter    </a:t>
            </a:r>
          </a:p>
          <a:p>
            <a:endParaRPr lang="en-US" dirty="0" smtClean="0"/>
          </a:p>
          <a:p>
            <a:r>
              <a:rPr lang="en-US" dirty="0" smtClean="0"/>
              <a:t>@VA_FACT       </a:t>
            </a:r>
          </a:p>
          <a:p>
            <a:endParaRPr lang="en-US" dirty="0" smtClean="0"/>
          </a:p>
          <a:p>
            <a:r>
              <a:rPr lang="en-US" dirty="0" smtClean="0"/>
              <a:t> FACTVA</a:t>
            </a:r>
          </a:p>
          <a:p>
            <a:pPr algn="r"/>
            <a:endParaRPr lang="en-US" dirty="0" smtClean="0"/>
          </a:p>
        </p:txBody>
      </p:sp>
      <p:pic>
        <p:nvPicPr>
          <p:cNvPr id="12" name="Picture 11" descr="facebook.png"/>
          <p:cNvPicPr>
            <a:picLocks noChangeAspect="1"/>
          </p:cNvPicPr>
          <p:nvPr/>
        </p:nvPicPr>
        <p:blipFill>
          <a:blip r:embed="rId3" cstate="print"/>
          <a:stretch>
            <a:fillRect/>
          </a:stretch>
        </p:blipFill>
        <p:spPr>
          <a:xfrm>
            <a:off x="5000686" y="4191000"/>
            <a:ext cx="485714" cy="485714"/>
          </a:xfrm>
          <a:prstGeom prst="rect">
            <a:avLst/>
          </a:prstGeom>
        </p:spPr>
      </p:pic>
      <p:pic>
        <p:nvPicPr>
          <p:cNvPr id="13" name="Picture 12" descr="twitter.png"/>
          <p:cNvPicPr>
            <a:picLocks noChangeAspect="1"/>
          </p:cNvPicPr>
          <p:nvPr/>
        </p:nvPicPr>
        <p:blipFill>
          <a:blip r:embed="rId4" cstate="print"/>
          <a:stretch>
            <a:fillRect/>
          </a:stretch>
        </p:blipFill>
        <p:spPr>
          <a:xfrm>
            <a:off x="4953000" y="3657600"/>
            <a:ext cx="485714" cy="485714"/>
          </a:xfrm>
          <a:prstGeom prst="rect">
            <a:avLst/>
          </a:prstGeom>
        </p:spPr>
      </p:pic>
      <p:sp>
        <p:nvSpPr>
          <p:cNvPr id="18" name="Title 1"/>
          <p:cNvSpPr>
            <a:spLocks noGrp="1"/>
          </p:cNvSpPr>
          <p:nvPr>
            <p:ph type="title"/>
          </p:nvPr>
        </p:nvSpPr>
        <p:spPr>
          <a:xfrm>
            <a:off x="381000" y="762000"/>
            <a:ext cx="8382000" cy="941796"/>
          </a:xfrm>
        </p:spPr>
        <p:txBody>
          <a:bodyPr>
            <a:normAutofit/>
          </a:bodyPr>
          <a:lstStyle/>
          <a:p>
            <a:r>
              <a:rPr lang="en-US" sz="3400" dirty="0" smtClean="0"/>
              <a:t>Stay Connected</a:t>
            </a:r>
            <a:endParaRPr lang="en-US" sz="3400" b="1" dirty="0">
              <a:latin typeface="Helvetica LT Std Cond" pitchFamily="34" charset="0"/>
            </a:endParaRPr>
          </a:p>
        </p:txBody>
      </p:sp>
      <p:sp>
        <p:nvSpPr>
          <p:cNvPr id="19" name="Rectangle 18"/>
          <p:cNvSpPr/>
          <p:nvPr/>
        </p:nvSpPr>
        <p:spPr>
          <a:xfrm>
            <a:off x="152400" y="2209800"/>
            <a:ext cx="4876800" cy="5447645"/>
          </a:xfrm>
          <a:prstGeom prst="rect">
            <a:avLst/>
          </a:prstGeom>
        </p:spPr>
        <p:txBody>
          <a:bodyPr wrap="square">
            <a:spAutoFit/>
          </a:bodyPr>
          <a:lstStyle/>
          <a:p>
            <a:r>
              <a:rPr lang="en-US" sz="2800" dirty="0" smtClean="0">
                <a:solidFill>
                  <a:srgbClr val="00B0F0"/>
                </a:solidFill>
                <a:hlinkClick r:id="rId5"/>
              </a:rPr>
              <a:t>http://www.fact.virginia.gov</a:t>
            </a:r>
            <a:endParaRPr lang="en-US" sz="2800" dirty="0" smtClean="0">
              <a:solidFill>
                <a:srgbClr val="00B0F0"/>
              </a:solidFill>
            </a:endParaRPr>
          </a:p>
          <a:p>
            <a:pPr algn="ctr"/>
            <a:endParaRPr lang="en-US" sz="1600" dirty="0" smtClean="0"/>
          </a:p>
          <a:p>
            <a:pPr algn="ctr"/>
            <a:endParaRPr lang="en-US" sz="1600" dirty="0" smtClean="0"/>
          </a:p>
          <a:p>
            <a:pPr algn="ctr"/>
            <a:r>
              <a:rPr lang="en-US" sz="1600" dirty="0" smtClean="0"/>
              <a:t>Nicole Poulin </a:t>
            </a:r>
          </a:p>
          <a:p>
            <a:pPr algn="ctr"/>
            <a:r>
              <a:rPr lang="en-US" sz="1600" dirty="0" smtClean="0">
                <a:hlinkClick r:id="rId6"/>
              </a:rPr>
              <a:t>Nicole.Poulin@dss.virginia.gov</a:t>
            </a:r>
            <a:endParaRPr lang="en-US" sz="1600" dirty="0" smtClean="0"/>
          </a:p>
          <a:p>
            <a:pPr algn="ctr"/>
            <a:r>
              <a:rPr lang="en-US" sz="1600" dirty="0" smtClean="0"/>
              <a:t>804.726.7604</a:t>
            </a:r>
          </a:p>
          <a:p>
            <a:pPr algn="ctr"/>
            <a:endParaRPr lang="en-US" sz="1600" dirty="0" smtClean="0"/>
          </a:p>
          <a:p>
            <a:pPr algn="ctr"/>
            <a:r>
              <a:rPr lang="en-US" sz="1600" dirty="0" smtClean="0"/>
              <a:t>Rebecca Hjelm</a:t>
            </a:r>
          </a:p>
          <a:p>
            <a:pPr algn="ctr"/>
            <a:r>
              <a:rPr lang="en-US" sz="1600" dirty="0" smtClean="0">
                <a:solidFill>
                  <a:srgbClr val="92D050"/>
                </a:solidFill>
                <a:hlinkClick r:id="rId7"/>
              </a:rPr>
              <a:t>Rebecca.hjelm@dss.virginia.gov</a:t>
            </a:r>
            <a:endParaRPr lang="en-US" sz="1600" dirty="0" smtClean="0">
              <a:solidFill>
                <a:srgbClr val="92D050"/>
              </a:solidFill>
            </a:endParaRPr>
          </a:p>
          <a:p>
            <a:pPr algn="ctr"/>
            <a:r>
              <a:rPr lang="en-US" sz="1600" dirty="0" smtClean="0"/>
              <a:t>804.726.7954</a:t>
            </a:r>
          </a:p>
          <a:p>
            <a:pPr algn="ctr"/>
            <a:endParaRPr lang="en-US" sz="1600" dirty="0" smtClean="0"/>
          </a:p>
          <a:p>
            <a:pPr algn="ctr"/>
            <a:r>
              <a:rPr lang="en-US" sz="1600" dirty="0" smtClean="0"/>
              <a:t>Joyce Moran</a:t>
            </a:r>
          </a:p>
          <a:p>
            <a:pPr algn="ctr"/>
            <a:r>
              <a:rPr lang="en-US" sz="1600" dirty="0" smtClean="0">
                <a:hlinkClick r:id="rId8"/>
              </a:rPr>
              <a:t>jmoran@southernvacac.org</a:t>
            </a:r>
            <a:r>
              <a:rPr lang="en-US" sz="1600" dirty="0" smtClean="0"/>
              <a:t> </a:t>
            </a:r>
          </a:p>
          <a:p>
            <a:pPr algn="ctr"/>
            <a:r>
              <a:rPr lang="en-US" sz="1600" dirty="0" smtClean="0"/>
              <a:t>540.484.5566</a:t>
            </a:r>
          </a:p>
          <a:p>
            <a:endParaRPr lang="en-US" sz="2800" dirty="0" smtClean="0">
              <a:solidFill>
                <a:srgbClr val="00B0F0"/>
              </a:solidFill>
            </a:endParaRPr>
          </a:p>
          <a:p>
            <a:endParaRPr lang="en-US" sz="2800" dirty="0" smtClean="0">
              <a:solidFill>
                <a:srgbClr val="00B0F0"/>
              </a:solidFill>
            </a:endParaRPr>
          </a:p>
          <a:p>
            <a:endParaRPr lang="en-US" sz="2800" dirty="0" smtClean="0">
              <a:solidFill>
                <a:srgbClr val="00B0F0"/>
              </a:solidFill>
            </a:endParaRPr>
          </a:p>
          <a:p>
            <a:endParaRPr lang="en-US" sz="2800" dirty="0">
              <a:solidFill>
                <a:srgbClr val="00B0F0"/>
              </a:solidFill>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066800"/>
          </a:xfrm>
        </p:spPr>
        <p:txBody>
          <a:bodyPr/>
          <a:lstStyle/>
          <a:p>
            <a:r>
              <a:rPr lang="en-US" dirty="0" smtClean="0"/>
              <a:t>Objectives of Session</a:t>
            </a:r>
            <a:endParaRPr lang="en-US" dirty="0"/>
          </a:p>
        </p:txBody>
      </p:sp>
      <p:sp>
        <p:nvSpPr>
          <p:cNvPr id="3" name="Content Placeholder 2"/>
          <p:cNvSpPr>
            <a:spLocks noGrp="1"/>
          </p:cNvSpPr>
          <p:nvPr>
            <p:ph idx="1"/>
          </p:nvPr>
        </p:nvSpPr>
        <p:spPr>
          <a:xfrm>
            <a:off x="457200" y="1752600"/>
            <a:ext cx="8229600" cy="4325112"/>
          </a:xfrm>
        </p:spPr>
        <p:txBody>
          <a:bodyPr>
            <a:normAutofit lnSpcReduction="10000"/>
          </a:bodyPr>
          <a:lstStyle/>
          <a:p>
            <a:pPr>
              <a:buNone/>
            </a:pPr>
            <a:r>
              <a:rPr lang="en-US" dirty="0" smtClean="0"/>
              <a:t>Learn about:</a:t>
            </a:r>
          </a:p>
          <a:p>
            <a:r>
              <a:rPr lang="en-US" dirty="0" smtClean="0"/>
              <a:t>Family and Children’s Trust Fund of Virginia (FACT)</a:t>
            </a:r>
          </a:p>
          <a:p>
            <a:endParaRPr lang="en-US" dirty="0" smtClean="0"/>
          </a:p>
          <a:p>
            <a:r>
              <a:rPr lang="en-US" dirty="0" smtClean="0"/>
              <a:t>Managing by data</a:t>
            </a:r>
          </a:p>
          <a:p>
            <a:endParaRPr lang="en-US" dirty="0" smtClean="0"/>
          </a:p>
          <a:p>
            <a:r>
              <a:rPr lang="en-US" dirty="0" smtClean="0"/>
              <a:t>FACT Research Portal</a:t>
            </a:r>
          </a:p>
          <a:p>
            <a:endParaRPr lang="en-US" dirty="0" smtClean="0"/>
          </a:p>
          <a:p>
            <a:r>
              <a:rPr lang="en-US" dirty="0" smtClean="0"/>
              <a:t>Ways to use FACT data tools to inform and support local work</a:t>
            </a:r>
          </a:p>
          <a:p>
            <a:endParaRPr lang="en-US" dirty="0" smtClean="0"/>
          </a:p>
          <a:p>
            <a:endParaRPr lang="en-US" dirty="0" smtClean="0"/>
          </a:p>
          <a:p>
            <a:endParaRPr lang="en-US"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81000" y="1828800"/>
            <a:ext cx="8382000" cy="3976271"/>
          </a:xfrm>
        </p:spPr>
        <p:txBody>
          <a:bodyPr>
            <a:normAutofit fontScale="92500" lnSpcReduction="20000"/>
          </a:bodyPr>
          <a:lstStyle/>
          <a:p>
            <a:pPr>
              <a:lnSpc>
                <a:spcPct val="120000"/>
              </a:lnSpc>
            </a:pPr>
            <a:r>
              <a:rPr lang="en-US" sz="2000" dirty="0" smtClean="0"/>
              <a:t>The Family and Children’s Trust Fund (FACT) is a public-private partnership that raises funds for the prevention and treatment of family violence. Family violence includes: </a:t>
            </a:r>
          </a:p>
          <a:p>
            <a:pPr lvl="1">
              <a:lnSpc>
                <a:spcPct val="120000"/>
              </a:lnSpc>
            </a:pPr>
            <a:r>
              <a:rPr lang="en-US" sz="1800" dirty="0" smtClean="0"/>
              <a:t>Child abuse and neglect</a:t>
            </a:r>
          </a:p>
          <a:p>
            <a:pPr lvl="1">
              <a:lnSpc>
                <a:spcPct val="120000"/>
              </a:lnSpc>
            </a:pPr>
            <a:r>
              <a:rPr lang="en-US" sz="1800" dirty="0" smtClean="0"/>
              <a:t>Domestic violence</a:t>
            </a:r>
          </a:p>
          <a:p>
            <a:pPr lvl="1">
              <a:lnSpc>
                <a:spcPct val="120000"/>
              </a:lnSpc>
            </a:pPr>
            <a:r>
              <a:rPr lang="en-US" sz="1800" dirty="0" smtClean="0"/>
              <a:t>Dating violence</a:t>
            </a:r>
          </a:p>
          <a:p>
            <a:pPr lvl="1">
              <a:lnSpc>
                <a:spcPct val="120000"/>
              </a:lnSpc>
            </a:pPr>
            <a:r>
              <a:rPr lang="en-US" sz="1800" dirty="0" smtClean="0"/>
              <a:t>Sexual assault</a:t>
            </a:r>
          </a:p>
          <a:p>
            <a:pPr lvl="1">
              <a:lnSpc>
                <a:spcPct val="120000"/>
              </a:lnSpc>
            </a:pPr>
            <a:r>
              <a:rPr lang="en-US" sz="1800" dirty="0" smtClean="0"/>
              <a:t>Elder abuse, neglect and exploitation </a:t>
            </a:r>
          </a:p>
          <a:p>
            <a:pPr lvl="1">
              <a:lnSpc>
                <a:spcPct val="120000"/>
              </a:lnSpc>
              <a:buNone/>
            </a:pPr>
            <a:endParaRPr lang="en-US" sz="1800" dirty="0" smtClean="0"/>
          </a:p>
          <a:p>
            <a:pPr>
              <a:lnSpc>
                <a:spcPct val="120000"/>
              </a:lnSpc>
            </a:pPr>
            <a:r>
              <a:rPr lang="en-US" sz="2000" dirty="0" smtClean="0"/>
              <a:t>FACT is governed by a Board of Trustees, appointed by the Governor, to raise and distribute funds for family violence prevention and treatment efforts, as well as to promote public awareness of family violence issues across the Commonwealth. </a:t>
            </a:r>
          </a:p>
        </p:txBody>
      </p:sp>
      <p:sp>
        <p:nvSpPr>
          <p:cNvPr id="5" name="Title 4"/>
          <p:cNvSpPr>
            <a:spLocks noGrp="1"/>
          </p:cNvSpPr>
          <p:nvPr>
            <p:ph type="title"/>
          </p:nvPr>
        </p:nvSpPr>
        <p:spPr>
          <a:xfrm>
            <a:off x="457200" y="762000"/>
            <a:ext cx="8229600" cy="1066800"/>
          </a:xfrm>
        </p:spPr>
        <p:txBody>
          <a:bodyPr/>
          <a:lstStyle/>
          <a:p>
            <a:r>
              <a:rPr lang="en-US" dirty="0" smtClean="0"/>
              <a:t>What is FACT?</a:t>
            </a:r>
            <a:endParaRPr lang="en-US"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0"/>
            <a:ext cx="8382000" cy="1163395"/>
          </a:xfrm>
        </p:spPr>
        <p:txBody>
          <a:bodyPr>
            <a:normAutofit/>
          </a:bodyPr>
          <a:lstStyle/>
          <a:p>
            <a:r>
              <a:rPr lang="en-US" dirty="0" smtClean="0"/>
              <a:t>FACT’s Strategic Goals</a:t>
            </a:r>
            <a:endParaRPr lang="en-US" b="1" dirty="0">
              <a:solidFill>
                <a:schemeClr val="tx2"/>
              </a:solidFill>
              <a:latin typeface="Helvetica LT Std Cond" pitchFamily="34" charset="0"/>
            </a:endParaRPr>
          </a:p>
        </p:txBody>
      </p:sp>
      <p:sp>
        <p:nvSpPr>
          <p:cNvPr id="3" name="Text Placeholder 2"/>
          <p:cNvSpPr>
            <a:spLocks noGrp="1"/>
          </p:cNvSpPr>
          <p:nvPr>
            <p:ph type="body" sz="quarter" idx="10"/>
          </p:nvPr>
        </p:nvSpPr>
        <p:spPr>
          <a:xfrm>
            <a:off x="304800" y="1752600"/>
            <a:ext cx="8382000" cy="4416897"/>
          </a:xfrm>
        </p:spPr>
        <p:txBody>
          <a:bodyPr>
            <a:normAutofit fontScale="62500" lnSpcReduction="20000"/>
          </a:bodyPr>
          <a:lstStyle/>
          <a:p>
            <a:pPr>
              <a:lnSpc>
                <a:spcPct val="120000"/>
              </a:lnSpc>
            </a:pPr>
            <a:r>
              <a:rPr lang="en-US" sz="3600" dirty="0" smtClean="0"/>
              <a:t>Goal #1:  Serve as the data clearinghouse on family violence throughout Virginia</a:t>
            </a:r>
          </a:p>
          <a:p>
            <a:pPr lvl="1">
              <a:lnSpc>
                <a:spcPct val="120000"/>
              </a:lnSpc>
              <a:buNone/>
            </a:pPr>
            <a:endParaRPr lang="en-US" sz="3200" dirty="0" smtClean="0"/>
          </a:p>
          <a:p>
            <a:pPr>
              <a:lnSpc>
                <a:spcPct val="120000"/>
              </a:lnSpc>
            </a:pPr>
            <a:r>
              <a:rPr lang="en-US" sz="3600" dirty="0" smtClean="0"/>
              <a:t>Goal #2:  Support organizations and communities to build capacity and promote collaborative responses to family violence</a:t>
            </a:r>
          </a:p>
          <a:p>
            <a:pPr lvl="1">
              <a:lnSpc>
                <a:spcPct val="120000"/>
              </a:lnSpc>
              <a:buNone/>
            </a:pPr>
            <a:endParaRPr lang="en-US" sz="3200" dirty="0" smtClean="0"/>
          </a:p>
          <a:p>
            <a:pPr>
              <a:lnSpc>
                <a:spcPct val="120000"/>
              </a:lnSpc>
            </a:pPr>
            <a:r>
              <a:rPr lang="en-US" sz="2900" dirty="0" smtClean="0"/>
              <a:t>Goal #3: Conduct comprehensive fundraising efforts to support prevention and treatment of family violence statewide</a:t>
            </a:r>
          </a:p>
          <a:p>
            <a:pPr>
              <a:lnSpc>
                <a:spcPct val="120000"/>
              </a:lnSpc>
            </a:pPr>
            <a:r>
              <a:rPr lang="en-US" sz="2900" dirty="0" smtClean="0"/>
              <a:t>Goal #4: Enhance marketing efforts to promote FACT’s mission and service to the community</a:t>
            </a:r>
          </a:p>
          <a:p>
            <a:pPr>
              <a:lnSpc>
                <a:spcPct val="120000"/>
              </a:lnSpc>
            </a:pPr>
            <a:r>
              <a:rPr lang="en-US" sz="2900" dirty="0" smtClean="0"/>
              <a:t>Goal #5:  Ensure FACT is a high quality and high performing organization</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8229600" cy="1066800"/>
          </a:xfrm>
        </p:spPr>
        <p:txBody>
          <a:bodyPr/>
          <a:lstStyle/>
          <a:p>
            <a:r>
              <a:rPr lang="en-US" dirty="0" smtClean="0"/>
              <a:t>Why Manage by Data?</a:t>
            </a:r>
            <a:endParaRPr lang="en-US" dirty="0"/>
          </a:p>
        </p:txBody>
      </p:sp>
      <p:sp>
        <p:nvSpPr>
          <p:cNvPr id="3" name="Content Placeholder 2"/>
          <p:cNvSpPr>
            <a:spLocks noGrp="1"/>
          </p:cNvSpPr>
          <p:nvPr>
            <p:ph idx="1"/>
          </p:nvPr>
        </p:nvSpPr>
        <p:spPr>
          <a:xfrm>
            <a:off x="457200" y="1905000"/>
            <a:ext cx="8229600" cy="4325112"/>
          </a:xfrm>
        </p:spPr>
        <p:txBody>
          <a:bodyPr/>
          <a:lstStyle/>
          <a:p>
            <a:r>
              <a:rPr lang="en-US" dirty="0" smtClean="0"/>
              <a:t>Grants</a:t>
            </a:r>
          </a:p>
          <a:p>
            <a:pPr lvl="1"/>
            <a:r>
              <a:rPr lang="en-US" dirty="0" smtClean="0"/>
              <a:t>Making the case</a:t>
            </a:r>
          </a:p>
          <a:p>
            <a:r>
              <a:rPr lang="en-US" dirty="0" smtClean="0"/>
              <a:t>Outcomes</a:t>
            </a:r>
          </a:p>
          <a:p>
            <a:pPr lvl="1"/>
            <a:r>
              <a:rPr lang="en-US" dirty="0" smtClean="0"/>
              <a:t>Monitoring trends</a:t>
            </a:r>
          </a:p>
          <a:p>
            <a:r>
              <a:rPr lang="en-US" dirty="0" smtClean="0"/>
              <a:t>Management Plans</a:t>
            </a:r>
          </a:p>
          <a:p>
            <a:pPr lvl="1"/>
            <a:r>
              <a:rPr lang="en-US" dirty="0" smtClean="0"/>
              <a:t>Making our work measureable</a:t>
            </a:r>
          </a:p>
          <a:p>
            <a:r>
              <a:rPr lang="en-US" dirty="0" smtClean="0"/>
              <a:t>Prevention</a:t>
            </a:r>
          </a:p>
          <a:p>
            <a:pPr lvl="1"/>
            <a:r>
              <a:rPr lang="en-US" dirty="0" smtClean="0"/>
              <a:t>Demonstrating the power of prevention</a:t>
            </a: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Ways to Manage by Data</a:t>
            </a:r>
            <a:endParaRPr lang="en-US" dirty="0"/>
          </a:p>
        </p:txBody>
      </p:sp>
      <p:sp>
        <p:nvSpPr>
          <p:cNvPr id="3" name="Content Placeholder 2"/>
          <p:cNvSpPr>
            <a:spLocks noGrp="1"/>
          </p:cNvSpPr>
          <p:nvPr>
            <p:ph idx="1"/>
          </p:nvPr>
        </p:nvSpPr>
        <p:spPr/>
        <p:txBody>
          <a:bodyPr/>
          <a:lstStyle/>
          <a:p>
            <a:r>
              <a:rPr lang="en-US" dirty="0" smtClean="0"/>
              <a:t>Plan -  Do – Check – Act</a:t>
            </a:r>
          </a:p>
          <a:p>
            <a:pPr>
              <a:buNone/>
            </a:pPr>
            <a:endParaRPr lang="en-US" dirty="0" smtClean="0"/>
          </a:p>
          <a:p>
            <a:r>
              <a:rPr lang="en-US" dirty="0" smtClean="0"/>
              <a:t>Results Based Accountability </a:t>
            </a:r>
          </a:p>
          <a:p>
            <a:endParaRPr lang="en-US" dirty="0"/>
          </a:p>
        </p:txBody>
      </p:sp>
      <p:pic>
        <p:nvPicPr>
          <p:cNvPr id="4" name="Picture 3" descr="5101fMnvVTL._SX380_BO1,204,203,200_.jpg"/>
          <p:cNvPicPr>
            <a:picLocks noChangeAspect="1"/>
          </p:cNvPicPr>
          <p:nvPr/>
        </p:nvPicPr>
        <p:blipFill>
          <a:blip r:embed="rId3" cstate="print"/>
          <a:stretch>
            <a:fillRect/>
          </a:stretch>
        </p:blipFill>
        <p:spPr>
          <a:xfrm>
            <a:off x="5791200" y="3200400"/>
            <a:ext cx="1585941" cy="2071687"/>
          </a:xfrm>
          <a:prstGeom prst="rect">
            <a:avLst/>
          </a:prstGeom>
        </p:spPr>
      </p:pic>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066800"/>
          </a:xfrm>
        </p:spPr>
        <p:txBody>
          <a:bodyPr>
            <a:normAutofit fontScale="90000"/>
          </a:bodyPr>
          <a:lstStyle/>
          <a:p>
            <a:r>
              <a:rPr lang="en-US" dirty="0" smtClean="0"/>
              <a:t>Goal 2: Build Capacity and Promote Collaboration</a:t>
            </a:r>
            <a:endParaRPr lang="en-US" dirty="0"/>
          </a:p>
        </p:txBody>
      </p:sp>
      <p:pic>
        <p:nvPicPr>
          <p:cNvPr id="4" name="Content Placeholder 3" descr="FACT-next-steps_infographic.jpg"/>
          <p:cNvPicPr>
            <a:picLocks noGrp="1" noChangeAspect="1"/>
          </p:cNvPicPr>
          <p:nvPr>
            <p:ph idx="1"/>
          </p:nvPr>
        </p:nvPicPr>
        <p:blipFill>
          <a:blip r:embed="rId3" cstate="print"/>
          <a:stretch>
            <a:fillRect/>
          </a:stretch>
        </p:blipFill>
        <p:spPr>
          <a:xfrm>
            <a:off x="1752600" y="1828800"/>
            <a:ext cx="5638800" cy="4357254"/>
          </a:xfrm>
          <a:prstGeom prst="rect">
            <a:avLst/>
          </a:prstGeom>
        </p:spPr>
      </p:pic>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Local Agency Perspective: </a:t>
            </a:r>
            <a:br>
              <a:rPr lang="en-US" dirty="0" smtClean="0"/>
            </a:br>
            <a:r>
              <a:rPr lang="en-US" dirty="0" smtClean="0"/>
              <a:t>Why is this resource helpful?</a:t>
            </a:r>
            <a:endParaRPr lang="en-US" dirty="0"/>
          </a:p>
        </p:txBody>
      </p:sp>
      <p:sp>
        <p:nvSpPr>
          <p:cNvPr id="3" name="Content Placeholder 2"/>
          <p:cNvSpPr>
            <a:spLocks noGrp="1"/>
          </p:cNvSpPr>
          <p:nvPr>
            <p:ph idx="1"/>
          </p:nvPr>
        </p:nvSpPr>
        <p:spPr/>
        <p:txBody>
          <a:bodyPr/>
          <a:lstStyle/>
          <a:p>
            <a:endParaRPr lang="en-US" dirty="0" smtClean="0"/>
          </a:p>
          <a:p>
            <a:r>
              <a:rPr lang="en-US" dirty="0" smtClean="0"/>
              <a:t>Capacity Building</a:t>
            </a:r>
          </a:p>
          <a:p>
            <a:r>
              <a:rPr lang="en-US" dirty="0" smtClean="0"/>
              <a:t>Grants</a:t>
            </a:r>
          </a:p>
          <a:p>
            <a:r>
              <a:rPr lang="en-US" dirty="0" smtClean="0"/>
              <a:t>Collaboration</a:t>
            </a:r>
          </a:p>
          <a:p>
            <a:r>
              <a:rPr lang="en-US" dirty="0" smtClean="0"/>
              <a:t>Community Awareness/Education</a:t>
            </a:r>
          </a:p>
          <a:p>
            <a:r>
              <a:rPr lang="en-US" dirty="0" smtClean="0"/>
              <a:t>Develop and Define Operational Practice</a:t>
            </a:r>
          </a:p>
          <a:p>
            <a:endParaRPr lang="en-US" dirty="0"/>
          </a:p>
        </p:txBody>
      </p:sp>
    </p:spTree>
  </p:cSld>
  <p:clrMapOvr>
    <a:masterClrMapping/>
  </p:clrMapOvr>
  <p:transition>
    <p:fade/>
  </p:transition>
  <p:timing>
    <p:tnLst>
      <p:par>
        <p:cTn id="1" dur="indefinite" restart="never" nodeType="tmRoot"/>
      </p:par>
    </p:tnLst>
  </p:timing>
</p:sld>
</file>

<file path=ppt/theme/_rels/theme3.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1_Light_with Blue Bar Segoe Template">
  <a:themeElements>
    <a:clrScheme name="White - blue accents template template">
      <a:dk1>
        <a:srgbClr val="000000"/>
      </a:dk1>
      <a:lt1>
        <a:srgbClr val="FFFFFF"/>
      </a:lt1>
      <a:dk2>
        <a:srgbClr val="1D4775"/>
      </a:dk2>
      <a:lt2>
        <a:srgbClr val="FEF194"/>
      </a:lt2>
      <a:accent1>
        <a:srgbClr val="FFC000"/>
      </a:accent1>
      <a:accent2>
        <a:srgbClr val="3497AE"/>
      </a:accent2>
      <a:accent3>
        <a:srgbClr val="DF8045"/>
      </a:accent3>
      <a:accent4>
        <a:srgbClr val="7DCC2E"/>
      </a:accent4>
      <a:accent5>
        <a:srgbClr val="FF9929"/>
      </a:accent5>
      <a:accent6>
        <a:srgbClr val="A061C3"/>
      </a:accent6>
      <a:hlink>
        <a:srgbClr val="1D4775"/>
      </a:hlink>
      <a:folHlink>
        <a:srgbClr val="1D477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E9F2D80D-E46C-4045-8458-3B3FECFDBF4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1_Light_with Blue Bar Segoe Template</Template>
  <TotalTime>12673</TotalTime>
  <Words>1348</Words>
  <Application>Microsoft Office PowerPoint</Application>
  <PresentationFormat>On-screen Show (4:3)</PresentationFormat>
  <Paragraphs>205</Paragraphs>
  <Slides>25</Slides>
  <Notes>10</Notes>
  <HiddenSlides>0</HiddenSlides>
  <MMClips>0</MMClips>
  <ScaleCrop>false</ScaleCrop>
  <HeadingPairs>
    <vt:vector size="4" baseType="variant">
      <vt:variant>
        <vt:lpstr>Theme</vt:lpstr>
      </vt:variant>
      <vt:variant>
        <vt:i4>3</vt:i4>
      </vt:variant>
      <vt:variant>
        <vt:lpstr>Slide Titles</vt:lpstr>
      </vt:variant>
      <vt:variant>
        <vt:i4>25</vt:i4>
      </vt:variant>
    </vt:vector>
  </HeadingPairs>
  <TitlesOfParts>
    <vt:vector size="28" baseType="lpstr">
      <vt:lpstr>1_Light_with Blue Bar Segoe Template</vt:lpstr>
      <vt:lpstr>White with Courier font for code slides</vt:lpstr>
      <vt:lpstr>Urban</vt:lpstr>
      <vt:lpstr>Slide 1</vt:lpstr>
      <vt:lpstr>Introductions</vt:lpstr>
      <vt:lpstr>Objectives of Session</vt:lpstr>
      <vt:lpstr>What is FACT?</vt:lpstr>
      <vt:lpstr>FACT’s Strategic Goals</vt:lpstr>
      <vt:lpstr>Why Manage by Data?</vt:lpstr>
      <vt:lpstr>Ways to Manage by Data</vt:lpstr>
      <vt:lpstr>Goal 2: Build Capacity and Promote Collaboration</vt:lpstr>
      <vt:lpstr>Local Agency Perspective:  Why is this resource helpful?</vt:lpstr>
      <vt:lpstr>Capacity Building</vt:lpstr>
      <vt:lpstr>Slide 11</vt:lpstr>
      <vt:lpstr>Grants</vt:lpstr>
      <vt:lpstr>Slide 13</vt:lpstr>
      <vt:lpstr>Collaboration</vt:lpstr>
      <vt:lpstr>Community Awareness and Education</vt:lpstr>
      <vt:lpstr>Slide 16</vt:lpstr>
      <vt:lpstr>Develop &amp; Define Operational Practice</vt:lpstr>
      <vt:lpstr>FACT Research Portal: Data Clearinghouse on Family Violence throughout Virginia</vt:lpstr>
      <vt:lpstr>FACT Research Portal</vt:lpstr>
      <vt:lpstr>Data Analysis</vt:lpstr>
      <vt:lpstr>Applying the Data </vt:lpstr>
      <vt:lpstr>Communicating Your Findings</vt:lpstr>
      <vt:lpstr>Slide 23</vt:lpstr>
      <vt:lpstr>Additional Support</vt:lpstr>
      <vt:lpstr>Stay Connected</vt:lpstr>
    </vt:vector>
  </TitlesOfParts>
  <Company>Virginia IT Infrastructure Partnership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jwm95467</dc:creator>
  <cp:lastModifiedBy>Rebecca Hjelm</cp:lastModifiedBy>
  <cp:revision>109</cp:revision>
  <dcterms:created xsi:type="dcterms:W3CDTF">2014-07-17T13:27:40Z</dcterms:created>
  <dcterms:modified xsi:type="dcterms:W3CDTF">2016-04-27T02:30:14Z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TC102867629990</vt:lpwstr>
  </property>
</Properties>
</file>